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282" r:id="rId2"/>
    <p:sldId id="270" r:id="rId3"/>
    <p:sldId id="257" r:id="rId4"/>
    <p:sldId id="272" r:id="rId5"/>
    <p:sldId id="273" r:id="rId6"/>
    <p:sldId id="264" r:id="rId7"/>
    <p:sldId id="283" r:id="rId8"/>
    <p:sldId id="284" r:id="rId9"/>
    <p:sldId id="278" r:id="rId10"/>
    <p:sldId id="279" r:id="rId11"/>
    <p:sldId id="265" r:id="rId12"/>
    <p:sldId id="275" r:id="rId13"/>
    <p:sldId id="280" r:id="rId14"/>
    <p:sldId id="281" r:id="rId15"/>
    <p:sldId id="285" r:id="rId16"/>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9" autoAdjust="0"/>
    <p:restoredTop sz="94599" autoAdjust="0"/>
  </p:normalViewPr>
  <p:slideViewPr>
    <p:cSldViewPr>
      <p:cViewPr varScale="1">
        <p:scale>
          <a:sx n="94" d="100"/>
          <a:sy n="94" d="100"/>
        </p:scale>
        <p:origin x="232" y="928"/>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12/5/22</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12/5/22</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07185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A8A9F-682B-6D0B-4A05-AC2618EBE37D}"/>
              </a:ext>
            </a:extLst>
          </p:cNvPr>
          <p:cNvSpPr>
            <a:spLocks noGrp="1"/>
          </p:cNvSpPr>
          <p:nvPr>
            <p:ph type="ctrTitle"/>
          </p:nvPr>
        </p:nvSpPr>
        <p:spPr>
          <a:xfrm>
            <a:off x="1523603" y="1122363"/>
            <a:ext cx="9141619" cy="2387600"/>
          </a:xfrm>
        </p:spPr>
        <p:txBody>
          <a:bodyPr anchor="b"/>
          <a:lstStyle>
            <a:lvl1pPr algn="ctr">
              <a:defRPr sz="5998"/>
            </a:lvl1pPr>
          </a:lstStyle>
          <a:p>
            <a:r>
              <a:rPr lang="en-US"/>
              <a:t>Click to edit Master title style</a:t>
            </a:r>
          </a:p>
        </p:txBody>
      </p:sp>
      <p:sp>
        <p:nvSpPr>
          <p:cNvPr id="3" name="Subtitle 2">
            <a:extLst>
              <a:ext uri="{FF2B5EF4-FFF2-40B4-BE49-F238E27FC236}">
                <a16:creationId xmlns:a16="http://schemas.microsoft.com/office/drawing/2014/main" id="{CA61BC06-B378-C011-0809-9F66805B8CB2}"/>
              </a:ext>
            </a:extLst>
          </p:cNvPr>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F0924E-B6C9-21B6-9D53-8D5EAF012E7E}"/>
              </a:ext>
            </a:extLst>
          </p:cNvPr>
          <p:cNvSpPr>
            <a:spLocks noGrp="1"/>
          </p:cNvSpPr>
          <p:nvPr>
            <p:ph type="dt" sz="half" idx="10"/>
          </p:nvPr>
        </p:nvSpPr>
        <p:spPr/>
        <p:txBody>
          <a:bodyPr/>
          <a:lstStyle/>
          <a:p>
            <a:fld id="{4AAD347D-5ACD-4C99-B74B-A9C85AD731AF}" type="datetimeFigureOut">
              <a:rPr lang="en-US" smtClean="0"/>
              <a:t>12/5/22</a:t>
            </a:fld>
            <a:endParaRPr lang="en-US" dirty="0"/>
          </a:p>
        </p:txBody>
      </p:sp>
      <p:sp>
        <p:nvSpPr>
          <p:cNvPr id="5" name="Footer Placeholder 4">
            <a:extLst>
              <a:ext uri="{FF2B5EF4-FFF2-40B4-BE49-F238E27FC236}">
                <a16:creationId xmlns:a16="http://schemas.microsoft.com/office/drawing/2014/main" id="{2ABAB3B9-B531-9DA0-3140-BE2813BCF9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0F0343-6E77-54E1-CB88-8AEC16E0A67F}"/>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5591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3C524-814C-05D3-ACA4-560EB24E8D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3DA05A-AE89-781B-9FCD-B023033A8F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B1E6E3-2986-13C2-6E94-95CBD24B939C}"/>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5" name="Footer Placeholder 4">
            <a:extLst>
              <a:ext uri="{FF2B5EF4-FFF2-40B4-BE49-F238E27FC236}">
                <a16:creationId xmlns:a16="http://schemas.microsoft.com/office/drawing/2014/main" id="{CE5607D4-C405-0312-F92C-92C235B076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35CA80-BF2B-BE42-C6E3-3FBF7D07C63A}"/>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914577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F0C260-1A16-2E90-9BE2-49C33F5F367E}"/>
              </a:ext>
            </a:extLst>
          </p:cNvPr>
          <p:cNvSpPr>
            <a:spLocks noGrp="1"/>
          </p:cNvSpPr>
          <p:nvPr>
            <p:ph type="title" orient="vert"/>
          </p:nvPr>
        </p:nvSpPr>
        <p:spPr>
          <a:xfrm>
            <a:off x="8722628" y="365125"/>
            <a:ext cx="262821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F67783-8FAD-F1D2-C4C9-AB758592FCC3}"/>
              </a:ext>
            </a:extLst>
          </p:cNvPr>
          <p:cNvSpPr>
            <a:spLocks noGrp="1"/>
          </p:cNvSpPr>
          <p:nvPr>
            <p:ph type="body" orient="vert" idx="1"/>
          </p:nvPr>
        </p:nvSpPr>
        <p:spPr>
          <a:xfrm>
            <a:off x="837982" y="365125"/>
            <a:ext cx="7732286"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9BE708-3467-21CA-D875-195E8311124C}"/>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5" name="Footer Placeholder 4">
            <a:extLst>
              <a:ext uri="{FF2B5EF4-FFF2-40B4-BE49-F238E27FC236}">
                <a16:creationId xmlns:a16="http://schemas.microsoft.com/office/drawing/2014/main" id="{4B8B0A43-8E36-B47E-E26F-66A76F3C9B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4BD7F-417C-2CF2-7922-851B5A774FD5}"/>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778327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9A069-C868-8576-BB7F-E93001ADC7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C54DD-680A-6C1C-C457-3F1974076E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1873DB-DFBC-A725-6C42-3E41BC237F2A}"/>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5" name="Footer Placeholder 4">
            <a:extLst>
              <a:ext uri="{FF2B5EF4-FFF2-40B4-BE49-F238E27FC236}">
                <a16:creationId xmlns:a16="http://schemas.microsoft.com/office/drawing/2014/main" id="{EFF63081-E3D5-3CF8-F14E-A33E1B5EB9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7E95198-DDA1-8EEE-D4B8-368BA62BFF63}"/>
              </a:ext>
            </a:extLst>
          </p:cNvPr>
          <p:cNvSpPr>
            <a:spLocks noGrp="1"/>
          </p:cNvSpPr>
          <p:nvPr>
            <p:ph type="sldNum" sz="quarter" idx="12"/>
          </p:nvPr>
        </p:nvSpPr>
        <p:spPr/>
        <p:txBody>
          <a:bodyPr/>
          <a:lstStyle/>
          <a:p>
            <a:fld id="{25BA54BD-C84D-46CE-8B72-31BFB26ABA43}" type="slidenum">
              <a:rPr lang="en-US" smtClean="0"/>
              <a:t>‹#›</a:t>
            </a:fld>
            <a:endParaRPr lang="en-US" dirty="0"/>
          </a:p>
        </p:txBody>
      </p:sp>
    </p:spTree>
    <p:extLst>
      <p:ext uri="{BB962C8B-B14F-4D97-AF65-F5344CB8AC3E}">
        <p14:creationId xmlns:p14="http://schemas.microsoft.com/office/powerpoint/2010/main" val="1554644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DB28-3A96-4F93-E44F-326CC3D9275D}"/>
              </a:ext>
            </a:extLst>
          </p:cNvPr>
          <p:cNvSpPr>
            <a:spLocks noGrp="1"/>
          </p:cNvSpPr>
          <p:nvPr>
            <p:ph type="title"/>
          </p:nvPr>
        </p:nvSpPr>
        <p:spPr>
          <a:xfrm>
            <a:off x="831633" y="1709739"/>
            <a:ext cx="10512862" cy="2852737"/>
          </a:xfrm>
        </p:spPr>
        <p:txBody>
          <a:bodyPr anchor="b"/>
          <a:lstStyle>
            <a:lvl1pPr>
              <a:defRPr sz="5998"/>
            </a:lvl1pPr>
          </a:lstStyle>
          <a:p>
            <a:r>
              <a:rPr lang="en-US"/>
              <a:t>Click to edit Master title style</a:t>
            </a:r>
          </a:p>
        </p:txBody>
      </p:sp>
      <p:sp>
        <p:nvSpPr>
          <p:cNvPr id="3" name="Text Placeholder 2">
            <a:extLst>
              <a:ext uri="{FF2B5EF4-FFF2-40B4-BE49-F238E27FC236}">
                <a16:creationId xmlns:a16="http://schemas.microsoft.com/office/drawing/2014/main" id="{C900B2C3-8CD5-8504-884D-F512F96D5561}"/>
              </a:ext>
            </a:extLst>
          </p:cNvPr>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B0C991-3F22-B34D-7B4E-2AEEE3A5EA09}"/>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5" name="Footer Placeholder 4">
            <a:extLst>
              <a:ext uri="{FF2B5EF4-FFF2-40B4-BE49-F238E27FC236}">
                <a16:creationId xmlns:a16="http://schemas.microsoft.com/office/drawing/2014/main" id="{A16EEAA7-B6CC-28D7-0132-29E0CCC585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2392B-BDF9-751C-24EF-2DF561B07936}"/>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259577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B9411-85AF-E25E-FF94-4904ABD676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E84AF8-6508-D5C5-3219-4E2A566378E0}"/>
              </a:ext>
            </a:extLst>
          </p:cNvPr>
          <p:cNvSpPr>
            <a:spLocks noGrp="1"/>
          </p:cNvSpPr>
          <p:nvPr>
            <p:ph sz="half" idx="1"/>
          </p:nvPr>
        </p:nvSpPr>
        <p:spPr>
          <a:xfrm>
            <a:off x="837982" y="1825625"/>
            <a:ext cx="518025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77CCFC-3D98-3378-EFD9-441BC5FFD464}"/>
              </a:ext>
            </a:extLst>
          </p:cNvPr>
          <p:cNvSpPr>
            <a:spLocks noGrp="1"/>
          </p:cNvSpPr>
          <p:nvPr>
            <p:ph sz="half" idx="2"/>
          </p:nvPr>
        </p:nvSpPr>
        <p:spPr>
          <a:xfrm>
            <a:off x="6170592" y="1825625"/>
            <a:ext cx="518025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CB3C3C-62AB-A85B-1EEA-EBDAB66879D6}"/>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6" name="Footer Placeholder 5">
            <a:extLst>
              <a:ext uri="{FF2B5EF4-FFF2-40B4-BE49-F238E27FC236}">
                <a16:creationId xmlns:a16="http://schemas.microsoft.com/office/drawing/2014/main" id="{FF9F3513-819F-6F23-F0D4-1D223E1CF3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5061BD-FF96-6D75-C4F5-E0117986C810}"/>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017865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16198-3C6F-1F2D-DDBC-D0CFB86C373E}"/>
              </a:ext>
            </a:extLst>
          </p:cNvPr>
          <p:cNvSpPr>
            <a:spLocks noGrp="1"/>
          </p:cNvSpPr>
          <p:nvPr>
            <p:ph type="title"/>
          </p:nvPr>
        </p:nvSpPr>
        <p:spPr>
          <a:xfrm>
            <a:off x="839569" y="365126"/>
            <a:ext cx="10512862"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CA4135-158D-A13C-72C4-AE63A7FF4F83}"/>
              </a:ext>
            </a:extLst>
          </p:cNvPr>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E9D7C0-6229-3B8E-E348-AF5D0BE8942A}"/>
              </a:ext>
            </a:extLst>
          </p:cNvPr>
          <p:cNvSpPr>
            <a:spLocks noGrp="1"/>
          </p:cNvSpPr>
          <p:nvPr>
            <p:ph sz="half" idx="2"/>
          </p:nvPr>
        </p:nvSpPr>
        <p:spPr>
          <a:xfrm>
            <a:off x="839570" y="2505075"/>
            <a:ext cx="5156444"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176FFC-D6B8-3B1F-7961-B8C2F96AEB45}"/>
              </a:ext>
            </a:extLst>
          </p:cNvPr>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362513-5762-75B6-CF8F-BB2C61E2D3D6}"/>
              </a:ext>
            </a:extLst>
          </p:cNvPr>
          <p:cNvSpPr>
            <a:spLocks noGrp="1"/>
          </p:cNvSpPr>
          <p:nvPr>
            <p:ph sz="quarter" idx="4"/>
          </p:nvPr>
        </p:nvSpPr>
        <p:spPr>
          <a:xfrm>
            <a:off x="6170593" y="2505075"/>
            <a:ext cx="518183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BFD005-DF1E-A8AC-8895-342DD8C42FF6}"/>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8" name="Footer Placeholder 7">
            <a:extLst>
              <a:ext uri="{FF2B5EF4-FFF2-40B4-BE49-F238E27FC236}">
                <a16:creationId xmlns:a16="http://schemas.microsoft.com/office/drawing/2014/main" id="{F6FECA45-4CD0-3013-00FC-53ED85EFD7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FD1807-34DF-752D-B1D5-CA893AF7ED7D}"/>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263062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7AAE6-E2FD-2608-926E-25511928E7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68BE98-A5A5-5F3B-20AC-07B93B5A803F}"/>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4" name="Footer Placeholder 3">
            <a:extLst>
              <a:ext uri="{FF2B5EF4-FFF2-40B4-BE49-F238E27FC236}">
                <a16:creationId xmlns:a16="http://schemas.microsoft.com/office/drawing/2014/main" id="{453A3E22-9C29-A61D-08AF-A2BF895DAB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3670F9-4DE2-C4B8-F2F6-AB6B8DAA7B0F}"/>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182751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33F8C9-1975-BFB4-6F5B-5546E2B272F5}"/>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3" name="Footer Placeholder 2">
            <a:extLst>
              <a:ext uri="{FF2B5EF4-FFF2-40B4-BE49-F238E27FC236}">
                <a16:creationId xmlns:a16="http://schemas.microsoft.com/office/drawing/2014/main" id="{1B5B0249-333E-773B-2468-DCA7313BB9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C62C39-1D1F-02BE-B4A8-01008F3E7B38}"/>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644908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596C1-1558-D41E-48D3-08BF8B2C5DD6}"/>
              </a:ext>
            </a:extLst>
          </p:cNvPr>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Content Placeholder 2">
            <a:extLst>
              <a:ext uri="{FF2B5EF4-FFF2-40B4-BE49-F238E27FC236}">
                <a16:creationId xmlns:a16="http://schemas.microsoft.com/office/drawing/2014/main" id="{B83005C2-CAA0-9706-E7CC-09821EAA2A55}"/>
              </a:ext>
            </a:extLst>
          </p:cNvPr>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D556CB-FB92-425E-1960-F9EDF9020B63}"/>
              </a:ext>
            </a:extLst>
          </p:cNvPr>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1F3135-196C-14BD-D2C5-A8061B10971E}"/>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6" name="Footer Placeholder 5">
            <a:extLst>
              <a:ext uri="{FF2B5EF4-FFF2-40B4-BE49-F238E27FC236}">
                <a16:creationId xmlns:a16="http://schemas.microsoft.com/office/drawing/2014/main" id="{01939899-5A0F-AA4B-98FF-D14B939D58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B4F3A4-85B9-D3F7-03D6-E906E6611C5F}"/>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016163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8F99-1021-10CF-DEF4-585634D4D666}"/>
              </a:ext>
            </a:extLst>
          </p:cNvPr>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Picture Placeholder 2">
            <a:extLst>
              <a:ext uri="{FF2B5EF4-FFF2-40B4-BE49-F238E27FC236}">
                <a16:creationId xmlns:a16="http://schemas.microsoft.com/office/drawing/2014/main" id="{6A2DAA70-0C88-9BA5-DC30-1739EC5096A5}"/>
              </a:ext>
            </a:extLst>
          </p:cNvPr>
          <p:cNvSpPr>
            <a:spLocks noGrp="1"/>
          </p:cNvSpPr>
          <p:nvPr>
            <p:ph type="pic" idx="1"/>
          </p:nvPr>
        </p:nvSpPr>
        <p:spPr>
          <a:xfrm>
            <a:off x="5181838" y="987426"/>
            <a:ext cx="6170593" cy="4873625"/>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a:t>Click icon to add picture</a:t>
            </a:r>
          </a:p>
        </p:txBody>
      </p:sp>
      <p:sp>
        <p:nvSpPr>
          <p:cNvPr id="4" name="Text Placeholder 3">
            <a:extLst>
              <a:ext uri="{FF2B5EF4-FFF2-40B4-BE49-F238E27FC236}">
                <a16:creationId xmlns:a16="http://schemas.microsoft.com/office/drawing/2014/main" id="{3F518059-FD45-2CA5-0A32-C5465BA1DC5C}"/>
              </a:ext>
            </a:extLst>
          </p:cNvPr>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F36A7E-1CF4-BF45-FA6B-56AE7A618293}"/>
              </a:ext>
            </a:extLst>
          </p:cNvPr>
          <p:cNvSpPr>
            <a:spLocks noGrp="1"/>
          </p:cNvSpPr>
          <p:nvPr>
            <p:ph type="dt" sz="half" idx="10"/>
          </p:nvPr>
        </p:nvSpPr>
        <p:spPr/>
        <p:txBody>
          <a:bodyPr/>
          <a:lstStyle/>
          <a:p>
            <a:fld id="{9AFE8FB1-0A7A-443E-AAF7-31D4FA1AA312}" type="datetimeFigureOut">
              <a:rPr lang="en-US" smtClean="0"/>
              <a:t>12/5/22</a:t>
            </a:fld>
            <a:endParaRPr lang="en-US"/>
          </a:p>
        </p:txBody>
      </p:sp>
      <p:sp>
        <p:nvSpPr>
          <p:cNvPr id="6" name="Footer Placeholder 5">
            <a:extLst>
              <a:ext uri="{FF2B5EF4-FFF2-40B4-BE49-F238E27FC236}">
                <a16:creationId xmlns:a16="http://schemas.microsoft.com/office/drawing/2014/main" id="{38EE57A6-F79A-38D9-D242-158AE67025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4B1068-2BB4-B651-4F25-CDB18A2C5631}"/>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23470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17B625-3B44-E6E3-948C-6DA1E3F42090}"/>
              </a:ext>
            </a:extLst>
          </p:cNvPr>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F93A718-8FD2-95A9-E846-66E57E2C3BB6}"/>
              </a:ext>
            </a:extLst>
          </p:cNvPr>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045DDB2-4786-C8E6-E76A-2A95AA08E75F}"/>
              </a:ext>
            </a:extLst>
          </p:cNvPr>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b="0" i="0">
                <a:solidFill>
                  <a:schemeClr val="tx1">
                    <a:tint val="75000"/>
                  </a:schemeClr>
                </a:solidFill>
                <a:latin typeface="Bookmania" pitchFamily="2" charset="77"/>
              </a:defRPr>
            </a:lvl1pPr>
          </a:lstStyle>
          <a:p>
            <a:fld id="{9AFE8FB1-0A7A-443E-AAF7-31D4FA1AA312}" type="datetimeFigureOut">
              <a:rPr lang="en-US" smtClean="0"/>
              <a:pPr/>
              <a:t>12/5/22</a:t>
            </a:fld>
            <a:endParaRPr lang="en-US" dirty="0"/>
          </a:p>
        </p:txBody>
      </p:sp>
      <p:sp>
        <p:nvSpPr>
          <p:cNvPr id="5" name="Footer Placeholder 4">
            <a:extLst>
              <a:ext uri="{FF2B5EF4-FFF2-40B4-BE49-F238E27FC236}">
                <a16:creationId xmlns:a16="http://schemas.microsoft.com/office/drawing/2014/main" id="{F33783BD-A561-FEE9-8707-DD3BD631C45B}"/>
              </a:ext>
            </a:extLst>
          </p:cNvPr>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b="0" i="0">
                <a:solidFill>
                  <a:schemeClr val="tx1">
                    <a:tint val="75000"/>
                  </a:schemeClr>
                </a:solidFill>
                <a:latin typeface="Bookmania" pitchFamily="2" charset="77"/>
              </a:defRPr>
            </a:lvl1pPr>
          </a:lstStyle>
          <a:p>
            <a:endParaRPr lang="en-US" dirty="0"/>
          </a:p>
        </p:txBody>
      </p:sp>
      <p:sp>
        <p:nvSpPr>
          <p:cNvPr id="6" name="Slide Number Placeholder 5">
            <a:extLst>
              <a:ext uri="{FF2B5EF4-FFF2-40B4-BE49-F238E27FC236}">
                <a16:creationId xmlns:a16="http://schemas.microsoft.com/office/drawing/2014/main" id="{C5F919FF-1691-E97E-6735-422734B31F5C}"/>
              </a:ext>
            </a:extLst>
          </p:cNvPr>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b="0" i="0">
                <a:solidFill>
                  <a:schemeClr val="tx1">
                    <a:tint val="75000"/>
                  </a:schemeClr>
                </a:solidFill>
                <a:latin typeface="Bookmania" pitchFamily="2" charset="77"/>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19622674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4399" b="1" i="0" kern="1200">
          <a:solidFill>
            <a:schemeClr val="tx1"/>
          </a:solidFill>
          <a:latin typeface="Bookmania Semibold" pitchFamily="2" charset="77"/>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b="0" i="0" kern="1200">
          <a:solidFill>
            <a:schemeClr val="tx1"/>
          </a:solidFill>
          <a:latin typeface="Bookmania" pitchFamily="2" charset="77"/>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b="0" i="0" kern="1200">
          <a:solidFill>
            <a:schemeClr val="tx1"/>
          </a:solidFill>
          <a:latin typeface="Bookmania" pitchFamily="2" charset="77"/>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b="0" i="0" kern="1200">
          <a:solidFill>
            <a:schemeClr val="tx1"/>
          </a:solidFill>
          <a:latin typeface="Bookmania" pitchFamily="2" charset="77"/>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b="0" i="0" kern="1200">
          <a:solidFill>
            <a:schemeClr val="tx1"/>
          </a:solidFill>
          <a:latin typeface="Bookmania" pitchFamily="2" charset="77"/>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b="0" i="0" kern="1200">
          <a:solidFill>
            <a:schemeClr val="tx1"/>
          </a:solidFill>
          <a:latin typeface="Bookmania" pitchFamily="2" charset="77"/>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75FF38-74A6-6C54-F31D-05A05FF46DAF}"/>
              </a:ext>
            </a:extLst>
          </p:cNvPr>
          <p:cNvSpPr/>
          <p:nvPr/>
        </p:nvSpPr>
        <p:spPr>
          <a:xfrm>
            <a:off x="395808" y="423198"/>
            <a:ext cx="11397214" cy="60116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1D8A11A-D51D-0DBC-3540-544A3A802DA2}"/>
              </a:ext>
            </a:extLst>
          </p:cNvPr>
          <p:cNvPicPr>
            <a:picLocks noChangeAspect="1"/>
          </p:cNvPicPr>
          <p:nvPr/>
        </p:nvPicPr>
        <p:blipFill>
          <a:blip r:embed="rId3"/>
          <a:stretch>
            <a:fillRect/>
          </a:stretch>
        </p:blipFill>
        <p:spPr>
          <a:xfrm>
            <a:off x="3503612" y="1981200"/>
            <a:ext cx="1028700" cy="1028700"/>
          </a:xfrm>
          <a:prstGeom prst="rect">
            <a:avLst/>
          </a:prstGeom>
        </p:spPr>
      </p:pic>
      <p:sp>
        <p:nvSpPr>
          <p:cNvPr id="2" name="Title 1"/>
          <p:cNvSpPr>
            <a:spLocks noGrp="1"/>
          </p:cNvSpPr>
          <p:nvPr>
            <p:ph type="ctrTitle"/>
          </p:nvPr>
        </p:nvSpPr>
        <p:spPr>
          <a:xfrm>
            <a:off x="3270473" y="2362478"/>
            <a:ext cx="5647878" cy="2133044"/>
          </a:xfrm>
        </p:spPr>
        <p:txBody>
          <a:bodyPr anchor="b">
            <a:normAutofit/>
          </a:bodyPr>
          <a:lstStyle/>
          <a:p>
            <a:r>
              <a:rPr lang="en-US" sz="6598" dirty="0">
                <a:solidFill>
                  <a:schemeClr val="bg1"/>
                </a:solidFill>
                <a:latin typeface="Bookmania" pitchFamily="2" charset="77"/>
              </a:rPr>
              <a:t>Non-profit Outreach</a:t>
            </a:r>
          </a:p>
        </p:txBody>
      </p:sp>
    </p:spTree>
    <p:extLst>
      <p:ext uri="{BB962C8B-B14F-4D97-AF65-F5344CB8AC3E}">
        <p14:creationId xmlns:p14="http://schemas.microsoft.com/office/powerpoint/2010/main" val="2215482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56AE34D5-C2F2-A5B1-3C38-43C0FC42B470}"/>
              </a:ext>
            </a:extLst>
          </p:cNvPr>
          <p:cNvGraphicFramePr>
            <a:graphicFrameLocks noGrp="1"/>
          </p:cNvGraphicFramePr>
          <p:nvPr>
            <p:ph idx="1"/>
            <p:extLst>
              <p:ext uri="{D42A27DB-BD31-4B8C-83A1-F6EECF244321}">
                <p14:modId xmlns:p14="http://schemas.microsoft.com/office/powerpoint/2010/main" val="346858468"/>
              </p:ext>
            </p:extLst>
          </p:nvPr>
        </p:nvGraphicFramePr>
        <p:xfrm>
          <a:off x="837982" y="2286000"/>
          <a:ext cx="10512425" cy="3682238"/>
        </p:xfrm>
        <a:graphic>
          <a:graphicData uri="http://schemas.openxmlformats.org/drawingml/2006/table">
            <a:tbl>
              <a:tblPr firstRow="1" bandRow="1">
                <a:tableStyleId>{8EC20E35-A176-4012-BC5E-935CFFF8708E}</a:tableStyleId>
              </a:tblPr>
              <a:tblGrid>
                <a:gridCol w="2365294">
                  <a:extLst>
                    <a:ext uri="{9D8B030D-6E8A-4147-A177-3AD203B41FA5}">
                      <a16:colId xmlns:a16="http://schemas.microsoft.com/office/drawing/2014/main" val="1835815632"/>
                    </a:ext>
                  </a:extLst>
                </a:gridCol>
                <a:gridCol w="3679349">
                  <a:extLst>
                    <a:ext uri="{9D8B030D-6E8A-4147-A177-3AD203B41FA5}">
                      <a16:colId xmlns:a16="http://schemas.microsoft.com/office/drawing/2014/main" val="34039878"/>
                    </a:ext>
                  </a:extLst>
                </a:gridCol>
                <a:gridCol w="4467782">
                  <a:extLst>
                    <a:ext uri="{9D8B030D-6E8A-4147-A177-3AD203B41FA5}">
                      <a16:colId xmlns:a16="http://schemas.microsoft.com/office/drawing/2014/main" val="1490759940"/>
                    </a:ext>
                  </a:extLst>
                </a:gridCol>
              </a:tblGrid>
              <a:tr h="370840">
                <a:tc>
                  <a:txBody>
                    <a:bodyPr/>
                    <a:lstStyle/>
                    <a:p>
                      <a:endParaRPr lang="en-US" dirty="0"/>
                    </a:p>
                  </a:txBody>
                  <a:tcPr marL="105124" marR="105124"/>
                </a:tc>
                <a:tc>
                  <a:txBody>
                    <a:bodyPr/>
                    <a:lstStyle/>
                    <a:p>
                      <a:r>
                        <a:rPr lang="en-US" dirty="0"/>
                        <a:t>Partnership</a:t>
                      </a:r>
                    </a:p>
                  </a:txBody>
                  <a:tcPr marL="105124" marR="105124"/>
                </a:tc>
                <a:tc>
                  <a:txBody>
                    <a:bodyPr/>
                    <a:lstStyle/>
                    <a:p>
                      <a:r>
                        <a:rPr lang="en-US" dirty="0"/>
                        <a:t>Collaboration</a:t>
                      </a:r>
                    </a:p>
                  </a:txBody>
                  <a:tcPr marL="105124" marR="105124"/>
                </a:tc>
                <a:extLst>
                  <a:ext uri="{0D108BD9-81ED-4DB2-BD59-A6C34878D82A}">
                    <a16:rowId xmlns:a16="http://schemas.microsoft.com/office/drawing/2014/main" val="3043642505"/>
                  </a:ext>
                </a:extLst>
              </a:tr>
              <a:tr h="370840">
                <a:tc>
                  <a:txBody>
                    <a:bodyPr/>
                    <a:lstStyle/>
                    <a:p>
                      <a:pPr marL="285750" indent="-285750">
                        <a:buFont typeface="Wingdings" panose="05000000000000000000" pitchFamily="2" charset="2"/>
                        <a:buChar char="q"/>
                      </a:pPr>
                      <a:r>
                        <a:rPr lang="en-US" dirty="0"/>
                        <a:t>Level</a:t>
                      </a:r>
                    </a:p>
                  </a:txBody>
                  <a:tcPr marL="105124" marR="105124"/>
                </a:tc>
                <a:tc>
                  <a:txBody>
                    <a:bodyPr/>
                    <a:lstStyle/>
                    <a:p>
                      <a:pPr marL="285750" indent="-285750">
                        <a:buFont typeface="Wingdings" panose="05000000000000000000" pitchFamily="2" charset="2"/>
                        <a:buChar char="q"/>
                      </a:pPr>
                      <a:r>
                        <a:rPr lang="en-US" dirty="0"/>
                        <a:t>Prayer, Provision, and People must all be prevalent</a:t>
                      </a:r>
                    </a:p>
                  </a:txBody>
                  <a:tcPr marL="105124" marR="105124"/>
                </a:tc>
                <a:tc>
                  <a:txBody>
                    <a:bodyPr/>
                    <a:lstStyle/>
                    <a:p>
                      <a:pPr marL="285750" indent="-285750">
                        <a:buFont typeface="Wingdings" panose="05000000000000000000" pitchFamily="2" charset="2"/>
                        <a:buChar char="q"/>
                      </a:pPr>
                      <a:r>
                        <a:rPr lang="en-US" dirty="0"/>
                        <a:t>Prayer and Provision </a:t>
                      </a:r>
                    </a:p>
                    <a:p>
                      <a:pPr marL="285750" indent="-285750">
                        <a:buFont typeface="Wingdings" panose="05000000000000000000" pitchFamily="2" charset="2"/>
                        <a:buChar char="q"/>
                      </a:pPr>
                      <a:r>
                        <a:rPr lang="en-US" dirty="0"/>
                        <a:t>Prayer and People (normally smaller numbers of volunteers)</a:t>
                      </a:r>
                    </a:p>
                  </a:txBody>
                  <a:tcPr marL="105124" marR="105124"/>
                </a:tc>
                <a:extLst>
                  <a:ext uri="{0D108BD9-81ED-4DB2-BD59-A6C34878D82A}">
                    <a16:rowId xmlns:a16="http://schemas.microsoft.com/office/drawing/2014/main" val="3214208270"/>
                  </a:ext>
                </a:extLst>
              </a:tr>
              <a:tr h="370840">
                <a:tc>
                  <a:txBody>
                    <a:bodyPr/>
                    <a:lstStyle/>
                    <a:p>
                      <a:pPr marL="285750" indent="-285750">
                        <a:buFont typeface="Wingdings" panose="05000000000000000000" pitchFamily="2" charset="2"/>
                        <a:buChar char="q"/>
                      </a:pPr>
                      <a:r>
                        <a:rPr lang="en-US" dirty="0"/>
                        <a:t>Liaison Presence</a:t>
                      </a:r>
                    </a:p>
                  </a:txBody>
                  <a:tcPr marL="105124" marR="105124"/>
                </a:tc>
                <a:tc>
                  <a:txBody>
                    <a:bodyPr/>
                    <a:lstStyle/>
                    <a:p>
                      <a:pPr marL="285750" indent="-285750">
                        <a:buFont typeface="Wingdings" panose="05000000000000000000" pitchFamily="2" charset="2"/>
                        <a:buChar char="q"/>
                      </a:pPr>
                      <a:r>
                        <a:rPr lang="en-US" dirty="0"/>
                        <a:t>Required</a:t>
                      </a:r>
                    </a:p>
                  </a:txBody>
                  <a:tcPr marL="105124" marR="105124"/>
                </a:tc>
                <a:tc>
                  <a:txBody>
                    <a:bodyPr/>
                    <a:lstStyle/>
                    <a:p>
                      <a:pPr marL="285750" indent="-285750">
                        <a:buFont typeface="Wingdings" panose="05000000000000000000" pitchFamily="2" charset="2"/>
                        <a:buChar char="q"/>
                      </a:pPr>
                      <a:r>
                        <a:rPr lang="en-US" dirty="0"/>
                        <a:t>Optional</a:t>
                      </a:r>
                    </a:p>
                  </a:txBody>
                  <a:tcPr marL="105124" marR="105124"/>
                </a:tc>
                <a:extLst>
                  <a:ext uri="{0D108BD9-81ED-4DB2-BD59-A6C34878D82A}">
                    <a16:rowId xmlns:a16="http://schemas.microsoft.com/office/drawing/2014/main" val="4187558232"/>
                  </a:ext>
                </a:extLst>
              </a:tr>
              <a:tr h="370840">
                <a:tc>
                  <a:txBody>
                    <a:bodyPr/>
                    <a:lstStyle/>
                    <a:p>
                      <a:pPr marL="285750" indent="-285750">
                        <a:buFont typeface="Wingdings" panose="05000000000000000000" pitchFamily="2" charset="2"/>
                        <a:buChar char="q"/>
                      </a:pPr>
                      <a:r>
                        <a:rPr lang="en-US" i="1" dirty="0"/>
                        <a:t>Least of These </a:t>
                      </a:r>
                      <a:r>
                        <a:rPr lang="en-US" dirty="0"/>
                        <a:t>focus</a:t>
                      </a:r>
                    </a:p>
                  </a:txBody>
                  <a:tcPr marL="105124" marR="105124"/>
                </a:tc>
                <a:tc>
                  <a:txBody>
                    <a:bodyPr/>
                    <a:lstStyle/>
                    <a:p>
                      <a:pPr marL="285750" indent="-285750">
                        <a:buFont typeface="Wingdings" panose="05000000000000000000" pitchFamily="2" charset="2"/>
                        <a:buChar char="q"/>
                      </a:pPr>
                      <a:r>
                        <a:rPr lang="en-US" dirty="0"/>
                        <a:t>Required</a:t>
                      </a:r>
                    </a:p>
                  </a:txBody>
                  <a:tcPr marL="105124" marR="105124"/>
                </a:tc>
                <a:tc>
                  <a:txBody>
                    <a:bodyPr/>
                    <a:lstStyle/>
                    <a:p>
                      <a:pPr marL="285750" indent="-285750">
                        <a:buFont typeface="Wingdings" panose="05000000000000000000" pitchFamily="2" charset="2"/>
                        <a:buChar char="q"/>
                      </a:pPr>
                      <a:r>
                        <a:rPr lang="en-US" dirty="0"/>
                        <a:t>May or may not have this focus</a:t>
                      </a:r>
                    </a:p>
                  </a:txBody>
                  <a:tcPr marL="105124" marR="105124"/>
                </a:tc>
                <a:extLst>
                  <a:ext uri="{0D108BD9-81ED-4DB2-BD59-A6C34878D82A}">
                    <a16:rowId xmlns:a16="http://schemas.microsoft.com/office/drawing/2014/main" val="855013000"/>
                  </a:ext>
                </a:extLst>
              </a:tr>
              <a:tr h="370840">
                <a:tc>
                  <a:txBody>
                    <a:bodyPr/>
                    <a:lstStyle/>
                    <a:p>
                      <a:pPr marL="285750" indent="-285750">
                        <a:buFont typeface="Wingdings" panose="05000000000000000000" pitchFamily="2" charset="2"/>
                        <a:buChar char="q"/>
                      </a:pPr>
                      <a:r>
                        <a:rPr lang="en-US" dirty="0"/>
                        <a:t>Northeast Stakeholder Engagement</a:t>
                      </a:r>
                    </a:p>
                  </a:txBody>
                  <a:tcPr marL="105124" marR="105124"/>
                </a:tc>
                <a:tc>
                  <a:txBody>
                    <a:bodyPr/>
                    <a:lstStyle/>
                    <a:p>
                      <a:pPr marL="285750" indent="-285750">
                        <a:buFont typeface="Wingdings" panose="05000000000000000000" pitchFamily="2" charset="2"/>
                        <a:buChar char="q"/>
                      </a:pPr>
                      <a:r>
                        <a:rPr lang="en-US" dirty="0"/>
                        <a:t>10+ Volunteers </a:t>
                      </a:r>
                    </a:p>
                  </a:txBody>
                  <a:tcPr marL="105124" marR="105124"/>
                </a:tc>
                <a:tc>
                  <a:txBody>
                    <a:bodyPr/>
                    <a:lstStyle/>
                    <a:p>
                      <a:pPr marL="285750" indent="-285750">
                        <a:buFont typeface="Wingdings" panose="05000000000000000000" pitchFamily="2" charset="2"/>
                        <a:buChar char="q"/>
                      </a:pPr>
                      <a:r>
                        <a:rPr lang="en-US" dirty="0"/>
                        <a:t>Often fewer volunteer opportunities </a:t>
                      </a:r>
                    </a:p>
                  </a:txBody>
                  <a:tcPr marL="105124" marR="105124"/>
                </a:tc>
                <a:extLst>
                  <a:ext uri="{0D108BD9-81ED-4DB2-BD59-A6C34878D82A}">
                    <a16:rowId xmlns:a16="http://schemas.microsoft.com/office/drawing/2014/main" val="2264335951"/>
                  </a:ext>
                </a:extLst>
              </a:tr>
              <a:tr h="370840">
                <a:tc>
                  <a:txBody>
                    <a:bodyPr/>
                    <a:lstStyle/>
                    <a:p>
                      <a:pPr marL="285750" indent="-285750">
                        <a:buFont typeface="Wingdings" panose="05000000000000000000" pitchFamily="2" charset="2"/>
                        <a:buChar char="q"/>
                      </a:pPr>
                      <a:r>
                        <a:rPr lang="en-US" dirty="0"/>
                        <a:t>Funding</a:t>
                      </a:r>
                    </a:p>
                  </a:txBody>
                  <a:tcPr marL="105124" marR="105124"/>
                </a:tc>
                <a:tc>
                  <a:txBody>
                    <a:bodyPr/>
                    <a:lstStyle/>
                    <a:p>
                      <a:pPr marL="285750" indent="-285750">
                        <a:buFont typeface="Wingdings" panose="05000000000000000000" pitchFamily="2" charset="2"/>
                        <a:buChar char="q"/>
                      </a:pPr>
                      <a:r>
                        <a:rPr lang="en-US" dirty="0"/>
                        <a:t>Receives routine funding</a:t>
                      </a:r>
                    </a:p>
                  </a:txBody>
                  <a:tcPr marL="105124" marR="105124"/>
                </a:tc>
                <a:tc>
                  <a:txBody>
                    <a:bodyPr/>
                    <a:lstStyle/>
                    <a:p>
                      <a:pPr marL="285750" indent="-285750">
                        <a:buFont typeface="Wingdings" panose="05000000000000000000" pitchFamily="2" charset="2"/>
                        <a:buChar char="q"/>
                      </a:pPr>
                      <a:r>
                        <a:rPr lang="en-US" dirty="0"/>
                        <a:t>May or not receive funding</a:t>
                      </a:r>
                    </a:p>
                  </a:txBody>
                  <a:tcPr marL="105124" marR="105124"/>
                </a:tc>
                <a:extLst>
                  <a:ext uri="{0D108BD9-81ED-4DB2-BD59-A6C34878D82A}">
                    <a16:rowId xmlns:a16="http://schemas.microsoft.com/office/drawing/2014/main" val="700349575"/>
                  </a:ext>
                </a:extLst>
              </a:tr>
              <a:tr h="370840">
                <a:tc>
                  <a:txBody>
                    <a:bodyPr/>
                    <a:lstStyle/>
                    <a:p>
                      <a:pPr marL="285750" indent="-285750">
                        <a:buFont typeface="Wingdings" panose="05000000000000000000" pitchFamily="2" charset="2"/>
                        <a:buChar char="q"/>
                      </a:pPr>
                      <a:endParaRPr lang="en-US" dirty="0"/>
                    </a:p>
                  </a:txBody>
                  <a:tcPr marL="105124" marR="105124"/>
                </a:tc>
                <a:tc>
                  <a:txBody>
                    <a:bodyPr/>
                    <a:lstStyle/>
                    <a:p>
                      <a:pPr marL="285750" indent="-285750">
                        <a:buFont typeface="Wingdings" panose="05000000000000000000" pitchFamily="2" charset="2"/>
                        <a:buChar char="q"/>
                      </a:pPr>
                      <a:endParaRPr lang="en-US" dirty="0"/>
                    </a:p>
                  </a:txBody>
                  <a:tcPr marL="105124" marR="105124"/>
                </a:tc>
                <a:tc>
                  <a:txBody>
                    <a:bodyPr/>
                    <a:lstStyle/>
                    <a:p>
                      <a:pPr marL="285750" indent="-285750">
                        <a:buFont typeface="Wingdings" panose="05000000000000000000" pitchFamily="2" charset="2"/>
                        <a:buChar char="q"/>
                      </a:pPr>
                      <a:endParaRPr lang="en-US" dirty="0"/>
                    </a:p>
                  </a:txBody>
                  <a:tcPr marL="105124" marR="105124"/>
                </a:tc>
                <a:extLst>
                  <a:ext uri="{0D108BD9-81ED-4DB2-BD59-A6C34878D82A}">
                    <a16:rowId xmlns:a16="http://schemas.microsoft.com/office/drawing/2014/main" val="3872254176"/>
                  </a:ext>
                </a:extLst>
              </a:tr>
            </a:tbl>
          </a:graphicData>
        </a:graphic>
      </p:graphicFrame>
      <p:sp>
        <p:nvSpPr>
          <p:cNvPr id="3" name="Title 1">
            <a:extLst>
              <a:ext uri="{FF2B5EF4-FFF2-40B4-BE49-F238E27FC236}">
                <a16:creationId xmlns:a16="http://schemas.microsoft.com/office/drawing/2014/main" id="{97656DC3-2FBE-4B89-A27E-BEB3C1089F4B}"/>
              </a:ext>
            </a:extLst>
          </p:cNvPr>
          <p:cNvSpPr txBox="1">
            <a:spLocks/>
          </p:cNvSpPr>
          <p:nvPr/>
        </p:nvSpPr>
        <p:spPr>
          <a:xfrm>
            <a:off x="813648" y="685800"/>
            <a:ext cx="10512862" cy="1325563"/>
          </a:xfrm>
          <a:prstGeom prst="rect">
            <a:avLst/>
          </a:prstGeom>
        </p:spPr>
        <p:txBody>
          <a:bodyPr vert="horz" lIns="91440" tIns="45720" rIns="91440" bIns="45720" rtlCol="0" anchor="ctr">
            <a:normAutofit/>
          </a:bodyPr>
          <a:lstStyle>
            <a:lvl1pPr algn="l" defTabSz="914126" rtl="0" eaLnBrk="1" latinLnBrk="0" hangingPunct="1">
              <a:lnSpc>
                <a:spcPct val="90000"/>
              </a:lnSpc>
              <a:spcBef>
                <a:spcPct val="0"/>
              </a:spcBef>
              <a:buNone/>
              <a:defRPr sz="4399" b="1" i="0" kern="1200">
                <a:solidFill>
                  <a:schemeClr val="tx1"/>
                </a:solidFill>
                <a:latin typeface="Bookmania Semibold" pitchFamily="2" charset="77"/>
                <a:ea typeface="+mj-ea"/>
                <a:cs typeface="+mj-cs"/>
              </a:defRPr>
            </a:lvl1pPr>
          </a:lstStyle>
          <a:p>
            <a:r>
              <a:rPr lang="en-US" dirty="0"/>
              <a:t>What is the Difference between a Partnership and a Collaboration? </a:t>
            </a:r>
          </a:p>
        </p:txBody>
      </p:sp>
    </p:spTree>
    <p:extLst>
      <p:ext uri="{BB962C8B-B14F-4D97-AF65-F5344CB8AC3E}">
        <p14:creationId xmlns:p14="http://schemas.microsoft.com/office/powerpoint/2010/main" val="321923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0B696-26AF-E6BE-E9F4-AE8C4E1189CF}"/>
              </a:ext>
            </a:extLst>
          </p:cNvPr>
          <p:cNvSpPr>
            <a:spLocks noGrp="1"/>
          </p:cNvSpPr>
          <p:nvPr>
            <p:ph type="title"/>
          </p:nvPr>
        </p:nvSpPr>
        <p:spPr/>
        <p:txBody>
          <a:bodyPr/>
          <a:lstStyle/>
          <a:p>
            <a:r>
              <a:rPr lang="en-US" dirty="0"/>
              <a:t>Why partner with non-profits? </a:t>
            </a:r>
          </a:p>
        </p:txBody>
      </p:sp>
      <p:sp>
        <p:nvSpPr>
          <p:cNvPr id="3" name="Content Placeholder 2">
            <a:extLst>
              <a:ext uri="{FF2B5EF4-FFF2-40B4-BE49-F238E27FC236}">
                <a16:creationId xmlns:a16="http://schemas.microsoft.com/office/drawing/2014/main" id="{AB440899-0464-26AB-A501-6DB5169C0860}"/>
              </a:ext>
            </a:extLst>
          </p:cNvPr>
          <p:cNvSpPr>
            <a:spLocks noGrp="1"/>
          </p:cNvSpPr>
          <p:nvPr>
            <p:ph idx="1"/>
          </p:nvPr>
        </p:nvSpPr>
        <p:spPr/>
        <p:txBody>
          <a:bodyPr numCol="2">
            <a:noAutofit/>
          </a:bodyPr>
          <a:lstStyle/>
          <a:p>
            <a:pPr>
              <a:lnSpc>
                <a:spcPct val="100000"/>
              </a:lnSpc>
            </a:pPr>
            <a:r>
              <a:rPr lang="en-US" sz="1800" dirty="0"/>
              <a:t>Helps maximize Northeast’s potential influence (redefining church)</a:t>
            </a:r>
          </a:p>
          <a:p>
            <a:pPr>
              <a:lnSpc>
                <a:spcPct val="100000"/>
              </a:lnSpc>
            </a:pPr>
            <a:r>
              <a:rPr lang="en-US" sz="1800" dirty="0"/>
              <a:t>Add depth and breadth to Northeast’s community/global impact</a:t>
            </a:r>
          </a:p>
          <a:p>
            <a:pPr>
              <a:lnSpc>
                <a:spcPct val="100000"/>
              </a:lnSpc>
            </a:pPr>
            <a:r>
              <a:rPr lang="en-US" sz="1800" dirty="0"/>
              <a:t>Learning and development take place</a:t>
            </a:r>
          </a:p>
          <a:p>
            <a:pPr>
              <a:lnSpc>
                <a:spcPct val="100000"/>
              </a:lnSpc>
            </a:pPr>
            <a:r>
              <a:rPr lang="en-US" sz="1800" dirty="0"/>
              <a:t>Provides synergy</a:t>
            </a:r>
          </a:p>
          <a:p>
            <a:pPr>
              <a:lnSpc>
                <a:spcPct val="100000"/>
              </a:lnSpc>
            </a:pPr>
            <a:r>
              <a:rPr lang="en-US" sz="1800" dirty="0"/>
              <a:t>Participate jointly in events and projects</a:t>
            </a:r>
          </a:p>
          <a:p>
            <a:pPr>
              <a:lnSpc>
                <a:spcPct val="100000"/>
              </a:lnSpc>
            </a:pPr>
            <a:r>
              <a:rPr lang="en-US" sz="1800" dirty="0"/>
              <a:t>Become a collective voice in our city &amp; world for a specific need</a:t>
            </a:r>
          </a:p>
          <a:p>
            <a:pPr>
              <a:lnSpc>
                <a:spcPct val="100000"/>
              </a:lnSpc>
            </a:pPr>
            <a:r>
              <a:rPr lang="en-US" sz="1800" dirty="0"/>
              <a:t>Share in resources</a:t>
            </a:r>
          </a:p>
          <a:p>
            <a:pPr>
              <a:lnSpc>
                <a:spcPct val="100000"/>
              </a:lnSpc>
            </a:pPr>
            <a:r>
              <a:rPr lang="en-US" sz="1800" dirty="0"/>
              <a:t>Needs base or short-term relief</a:t>
            </a:r>
          </a:p>
          <a:p>
            <a:pPr>
              <a:lnSpc>
                <a:spcPct val="100000"/>
              </a:lnSpc>
            </a:pPr>
            <a:endParaRPr lang="en-US" sz="1800" dirty="0"/>
          </a:p>
          <a:p>
            <a:pPr>
              <a:lnSpc>
                <a:spcPct val="100000"/>
              </a:lnSpc>
            </a:pPr>
            <a:endParaRPr lang="en-US" sz="1800" dirty="0"/>
          </a:p>
          <a:p>
            <a:pPr>
              <a:lnSpc>
                <a:spcPct val="100000"/>
              </a:lnSpc>
            </a:pPr>
            <a:endParaRPr lang="en-US" sz="1800" dirty="0"/>
          </a:p>
          <a:p>
            <a:pPr>
              <a:lnSpc>
                <a:spcPct val="100000"/>
              </a:lnSpc>
            </a:pPr>
            <a:r>
              <a:rPr lang="en-US" sz="1800" dirty="0"/>
              <a:t>Long term development (not just treating symptoms)</a:t>
            </a:r>
          </a:p>
          <a:p>
            <a:pPr>
              <a:lnSpc>
                <a:spcPct val="100000"/>
              </a:lnSpc>
            </a:pPr>
            <a:r>
              <a:rPr lang="en-US" sz="1800" dirty="0"/>
              <a:t>Shared values</a:t>
            </a:r>
          </a:p>
          <a:p>
            <a:pPr>
              <a:lnSpc>
                <a:spcPct val="100000"/>
              </a:lnSpc>
            </a:pPr>
            <a:r>
              <a:rPr lang="en-US" sz="1800" dirty="0"/>
              <a:t>Shared mission and goals</a:t>
            </a:r>
          </a:p>
          <a:p>
            <a:pPr>
              <a:lnSpc>
                <a:spcPct val="100000"/>
              </a:lnSpc>
            </a:pPr>
            <a:r>
              <a:rPr lang="en-US" sz="1800" dirty="0"/>
              <a:t>Desires genuine relationship</a:t>
            </a:r>
          </a:p>
          <a:p>
            <a:pPr>
              <a:lnSpc>
                <a:spcPct val="100000"/>
              </a:lnSpc>
            </a:pPr>
            <a:r>
              <a:rPr lang="en-US" sz="1800" dirty="0"/>
              <a:t>Support with volunteers and money </a:t>
            </a:r>
          </a:p>
          <a:p>
            <a:pPr>
              <a:lnSpc>
                <a:spcPct val="100000"/>
              </a:lnSpc>
            </a:pPr>
            <a:r>
              <a:rPr lang="en-US" sz="1800" dirty="0"/>
              <a:t>Shared trust</a:t>
            </a:r>
          </a:p>
          <a:p>
            <a:pPr>
              <a:lnSpc>
                <a:spcPct val="100000"/>
              </a:lnSpc>
            </a:pPr>
            <a:r>
              <a:rPr lang="en-US" sz="1800" dirty="0"/>
              <a:t>Bringing about positive change in the community/world</a:t>
            </a:r>
          </a:p>
          <a:p>
            <a:pPr>
              <a:lnSpc>
                <a:spcPct val="100000"/>
              </a:lnSpc>
            </a:pPr>
            <a:r>
              <a:rPr lang="en-US" sz="1800" dirty="0"/>
              <a:t>Have a clear sense of desired outcomes/results/success stories </a:t>
            </a:r>
          </a:p>
          <a:p>
            <a:pPr marL="274320" lvl="1" indent="0">
              <a:lnSpc>
                <a:spcPct val="100000"/>
              </a:lnSpc>
              <a:buNone/>
            </a:pPr>
            <a:endParaRPr lang="en-US" sz="1800" dirty="0"/>
          </a:p>
          <a:p>
            <a:pPr lvl="1">
              <a:lnSpc>
                <a:spcPct val="100000"/>
              </a:lnSpc>
            </a:pPr>
            <a:endParaRPr lang="en-US" sz="1800" dirty="0"/>
          </a:p>
          <a:p>
            <a:pPr>
              <a:lnSpc>
                <a:spcPct val="100000"/>
              </a:lnSpc>
            </a:pPr>
            <a:endParaRPr lang="en-US" sz="1800" dirty="0"/>
          </a:p>
        </p:txBody>
      </p:sp>
    </p:spTree>
    <p:extLst>
      <p:ext uri="{BB962C8B-B14F-4D97-AF65-F5344CB8AC3E}">
        <p14:creationId xmlns:p14="http://schemas.microsoft.com/office/powerpoint/2010/main" val="2692674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7828-B567-8C03-EFBA-F2A9D5ACD507}"/>
              </a:ext>
            </a:extLst>
          </p:cNvPr>
          <p:cNvSpPr>
            <a:spLocks noGrp="1"/>
          </p:cNvSpPr>
          <p:nvPr>
            <p:ph type="title"/>
          </p:nvPr>
        </p:nvSpPr>
        <p:spPr/>
        <p:txBody>
          <a:bodyPr/>
          <a:lstStyle/>
          <a:p>
            <a:r>
              <a:rPr lang="en-US" dirty="0"/>
              <a:t>How do we choose a non-profit?</a:t>
            </a:r>
          </a:p>
        </p:txBody>
      </p:sp>
      <p:sp>
        <p:nvSpPr>
          <p:cNvPr id="3" name="Content Placeholder 2">
            <a:extLst>
              <a:ext uri="{FF2B5EF4-FFF2-40B4-BE49-F238E27FC236}">
                <a16:creationId xmlns:a16="http://schemas.microsoft.com/office/drawing/2014/main" id="{E9BD987B-57F0-6B8B-100F-C5446298EA4C}"/>
              </a:ext>
            </a:extLst>
          </p:cNvPr>
          <p:cNvSpPr>
            <a:spLocks noGrp="1"/>
          </p:cNvSpPr>
          <p:nvPr>
            <p:ph idx="1"/>
          </p:nvPr>
        </p:nvSpPr>
        <p:spPr/>
        <p:txBody>
          <a:bodyPr>
            <a:normAutofit/>
          </a:bodyPr>
          <a:lstStyle/>
          <a:p>
            <a:r>
              <a:rPr lang="en-US" sz="2000" b="1" i="1" dirty="0"/>
              <a:t>Clearly defined mission: </a:t>
            </a:r>
            <a:r>
              <a:rPr lang="en-US" sz="2000" dirty="0"/>
              <a:t>Partners must be able to clearly define and prioritize their community’s needs and present objectives to meet those needs. </a:t>
            </a:r>
          </a:p>
          <a:p>
            <a:r>
              <a:rPr lang="en-US" sz="2000" b="1" i="1" dirty="0"/>
              <a:t>Two-way Partnership:  </a:t>
            </a:r>
            <a:r>
              <a:rPr lang="en-US" sz="2000" dirty="0"/>
              <a:t>Partners must undergo a thorough interview process before being considered by Northeast.  This process may include the following:</a:t>
            </a:r>
          </a:p>
          <a:p>
            <a:pPr lvl="1"/>
            <a:r>
              <a:rPr lang="en-US" sz="1800" dirty="0"/>
              <a:t>A written statement of the organization’s mission, vision, values, and goals, as well as a detailed report of how Northeast’s partnership could help achieve them.</a:t>
            </a:r>
          </a:p>
          <a:p>
            <a:pPr lvl="1"/>
            <a:r>
              <a:rPr lang="en-US" sz="1800" dirty="0"/>
              <a:t>An in-person interview (a Skype interview may be considered for any potential partners in the field)</a:t>
            </a:r>
          </a:p>
          <a:p>
            <a:pPr lvl="1"/>
            <a:r>
              <a:rPr lang="en-US" sz="1800" dirty="0"/>
              <a:t>An on-site experience of serving by Northeast representatives</a:t>
            </a:r>
          </a:p>
          <a:p>
            <a:r>
              <a:rPr lang="en-US" sz="2000" b="1" i="1" dirty="0"/>
              <a:t>Financial Accountability: </a:t>
            </a:r>
            <a:r>
              <a:rPr lang="en-US" sz="2000" dirty="0"/>
              <a:t>Partners must be registered non-profit, tax-exempt 501(c)(3) organizations.  In addition, they must present transparent financial systems and be accredited (or works towards this end) by a financial accountability organization of some kind (ECFA, </a:t>
            </a:r>
            <a:r>
              <a:rPr lang="en-US" sz="2000" dirty="0" err="1"/>
              <a:t>Guidestar</a:t>
            </a:r>
            <a:r>
              <a:rPr lang="en-US" sz="2000" dirty="0"/>
              <a:t>, etc.).</a:t>
            </a:r>
          </a:p>
          <a:p>
            <a:endParaRPr lang="en-US" sz="2000" dirty="0"/>
          </a:p>
        </p:txBody>
      </p:sp>
    </p:spTree>
    <p:extLst>
      <p:ext uri="{BB962C8B-B14F-4D97-AF65-F5344CB8AC3E}">
        <p14:creationId xmlns:p14="http://schemas.microsoft.com/office/powerpoint/2010/main" val="1230790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7F2CB-6DF0-4B12-E42E-16BA7A0C2F5A}"/>
              </a:ext>
            </a:extLst>
          </p:cNvPr>
          <p:cNvSpPr>
            <a:spLocks noGrp="1"/>
          </p:cNvSpPr>
          <p:nvPr>
            <p:ph type="title"/>
          </p:nvPr>
        </p:nvSpPr>
        <p:spPr/>
        <p:txBody>
          <a:bodyPr/>
          <a:lstStyle/>
          <a:p>
            <a:r>
              <a:rPr lang="en-US" dirty="0"/>
              <a:t>How do we serve a non-profit?</a:t>
            </a:r>
          </a:p>
        </p:txBody>
      </p:sp>
      <p:sp>
        <p:nvSpPr>
          <p:cNvPr id="3" name="Content Placeholder 2">
            <a:extLst>
              <a:ext uri="{FF2B5EF4-FFF2-40B4-BE49-F238E27FC236}">
                <a16:creationId xmlns:a16="http://schemas.microsoft.com/office/drawing/2014/main" id="{9F1DA5E9-5015-1269-EDE1-95329773C49F}"/>
              </a:ext>
            </a:extLst>
          </p:cNvPr>
          <p:cNvSpPr>
            <a:spLocks noGrp="1"/>
          </p:cNvSpPr>
          <p:nvPr>
            <p:ph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u="none" strike="noStrike" kern="1200" cap="none" spc="0" normalizeH="0" baseline="0" noProof="0" dirty="0">
                <a:ln>
                  <a:noFill/>
                </a:ln>
                <a:effectLst/>
                <a:uLnTx/>
                <a:uFillTx/>
              </a:rPr>
              <a:t>Before determining what a partnership will look like, ask:</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1800" u="none" strike="noStrike" kern="1200" cap="none" spc="0" normalizeH="0" baseline="0" noProof="0" dirty="0">
                <a:ln>
                  <a:noFill/>
                </a:ln>
                <a:effectLst/>
                <a:uLnTx/>
                <a:uFillTx/>
              </a:rPr>
              <a:t>What are the non-profits dreams?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1800" u="none" strike="noStrike" kern="1200" cap="none" spc="0" normalizeH="0" baseline="0" noProof="0" dirty="0">
                <a:ln>
                  <a:noFill/>
                </a:ln>
                <a:effectLst/>
                <a:uLnTx/>
                <a:uFillTx/>
              </a:rPr>
              <a:t>What are their assets?</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r>
              <a:rPr kumimoji="0" lang="en-US" sz="1800" u="none" strike="noStrike" kern="1200" cap="none" spc="0" normalizeH="0" baseline="0" noProof="0" dirty="0">
                <a:ln>
                  <a:noFill/>
                </a:ln>
                <a:effectLst/>
                <a:uLnTx/>
                <a:uFillTx/>
              </a:rPr>
              <a:t>What are their highest priority needs?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Determine Partnership Agreement/Level:  Prayer, People, Provision (1 or all 3)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u="none" strike="noStrike" kern="1200" cap="none" spc="0" normalizeH="0" baseline="0" noProof="0" dirty="0">
                <a:ln>
                  <a:noFill/>
                </a:ln>
                <a:effectLst/>
                <a:uLnTx/>
                <a:uFillTx/>
              </a:rPr>
              <a:t>Examples: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sng" strike="noStrike" kern="1200" cap="none" spc="0" normalizeH="0" baseline="0" noProof="0" dirty="0">
                <a:ln>
                  <a:noFill/>
                </a:ln>
                <a:effectLst/>
                <a:uLnTx/>
                <a:uFillTx/>
              </a:rPr>
              <a:t>Needed but less empowering and relational:</a:t>
            </a:r>
            <a:r>
              <a:rPr kumimoji="0" lang="en-US" sz="1800" u="none" strike="noStrike" kern="1200" cap="none" spc="0" normalizeH="0" baseline="0" noProof="0" dirty="0">
                <a:ln>
                  <a:noFill/>
                </a:ln>
                <a:effectLst/>
                <a:uLnTx/>
                <a:uFillTx/>
              </a:rPr>
              <a:t>	      </a:t>
            </a:r>
            <a:r>
              <a:rPr kumimoji="0" lang="en-US" sz="1800" u="sng" strike="noStrike" kern="1200" cap="none" spc="0" normalizeH="0" baseline="0" noProof="0" dirty="0">
                <a:ln>
                  <a:noFill/>
                </a:ln>
                <a:effectLst/>
                <a:uLnTx/>
                <a:uFillTx/>
              </a:rPr>
              <a:t>More relational and empowering: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Praying					      Coordinate regular social events</a:t>
            </a:r>
            <a:br>
              <a:rPr kumimoji="0" lang="en-US" sz="1800" u="none" strike="noStrike" kern="1200" cap="none" spc="0" normalizeH="0" baseline="0" noProof="0" dirty="0">
                <a:ln>
                  <a:noFill/>
                </a:ln>
                <a:effectLst/>
                <a:uLnTx/>
                <a:uFillTx/>
              </a:rPr>
            </a:br>
            <a:r>
              <a:rPr kumimoji="0" lang="en-US" sz="1800" u="none" strike="noStrike" kern="1200" cap="none" spc="0" normalizeH="0" baseline="0" noProof="0" dirty="0">
                <a:ln>
                  <a:noFill/>
                </a:ln>
                <a:effectLst/>
                <a:uLnTx/>
                <a:uFillTx/>
              </a:rPr>
              <a:t>Landscaping				      Provide ongoing training (life skills, tech.) Donation Drives (food, school uniforms, etc.)	      Mentoring/Reading Buddies/Tutors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Holiday Meals				      Regular Weekend meals</a:t>
            </a:r>
            <a:br>
              <a:rPr kumimoji="0" lang="en-US" sz="1800" u="none" strike="noStrike" kern="1200" cap="none" spc="0" normalizeH="0" baseline="0" noProof="0" dirty="0">
                <a:ln>
                  <a:noFill/>
                </a:ln>
                <a:effectLst/>
                <a:uLnTx/>
                <a:uFillTx/>
              </a:rPr>
            </a:br>
            <a:r>
              <a:rPr kumimoji="0" lang="en-US" sz="1800" u="none" strike="noStrike" kern="1200" cap="none" spc="0" normalizeH="0" baseline="0" noProof="0" dirty="0">
                <a:ln>
                  <a:noFill/>
                </a:ln>
                <a:effectLst/>
                <a:uLnTx/>
                <a:uFillTx/>
              </a:rPr>
              <a:t>					      Home Repair</a:t>
            </a:r>
            <a:endParaRPr lang="en-US" dirty="0"/>
          </a:p>
        </p:txBody>
      </p:sp>
    </p:spTree>
    <p:extLst>
      <p:ext uri="{BB962C8B-B14F-4D97-AF65-F5344CB8AC3E}">
        <p14:creationId xmlns:p14="http://schemas.microsoft.com/office/powerpoint/2010/main" val="2250332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9AB3-4677-BDB0-AD5D-3EB3F7E64B30}"/>
              </a:ext>
            </a:extLst>
          </p:cNvPr>
          <p:cNvSpPr>
            <a:spLocks noGrp="1"/>
          </p:cNvSpPr>
          <p:nvPr>
            <p:ph type="title"/>
          </p:nvPr>
        </p:nvSpPr>
        <p:spPr>
          <a:xfrm>
            <a:off x="531812" y="457200"/>
            <a:ext cx="10512862" cy="1325563"/>
          </a:xfrm>
        </p:spPr>
        <p:txBody>
          <a:bodyPr/>
          <a:lstStyle/>
          <a:p>
            <a:r>
              <a:rPr lang="en-US" dirty="0"/>
              <a:t>Non-Profit Partnership Agreement </a:t>
            </a:r>
          </a:p>
        </p:txBody>
      </p:sp>
      <p:sp>
        <p:nvSpPr>
          <p:cNvPr id="3" name="Content Placeholder 2">
            <a:extLst>
              <a:ext uri="{FF2B5EF4-FFF2-40B4-BE49-F238E27FC236}">
                <a16:creationId xmlns:a16="http://schemas.microsoft.com/office/drawing/2014/main" id="{8578995F-DF5B-BC69-F252-82FF09317E4D}"/>
              </a:ext>
            </a:extLst>
          </p:cNvPr>
          <p:cNvSpPr>
            <a:spLocks noGrp="1"/>
          </p:cNvSpPr>
          <p:nvPr>
            <p:ph idx="1"/>
          </p:nvPr>
        </p:nvSpPr>
        <p:spPr>
          <a:xfrm>
            <a:off x="531812" y="1905000"/>
            <a:ext cx="11125200" cy="4267200"/>
          </a:xfrm>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u="none" strike="noStrike" kern="1200" cap="none" spc="0" normalizeH="0" baseline="0" noProof="0" dirty="0">
                <a:ln>
                  <a:noFill/>
                </a:ln>
                <a:effectLst/>
                <a:uLnTx/>
                <a:uFillTx/>
              </a:rPr>
              <a:t>Non-Profit Partnership Agreement 		Northeast Christian Church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Northeast is agreeing to partner with:  </a:t>
            </a:r>
            <a:br>
              <a:rPr kumimoji="0" lang="en-US" sz="1800" u="none" strike="noStrike" kern="1200" cap="none" spc="0" normalizeH="0" baseline="0" noProof="0" dirty="0">
                <a:ln>
                  <a:noFill/>
                </a:ln>
                <a:effectLst/>
                <a:uLnTx/>
                <a:uFillTx/>
              </a:rPr>
            </a:br>
            <a:br>
              <a:rPr kumimoji="0" lang="en-US" sz="1800" u="none" strike="noStrike" kern="1200" cap="none" spc="0" normalizeH="0" baseline="0" noProof="0" dirty="0">
                <a:ln>
                  <a:noFill/>
                </a:ln>
                <a:effectLst/>
                <a:uLnTx/>
                <a:uFillTx/>
              </a:rPr>
            </a:br>
            <a:r>
              <a:rPr kumimoji="0" lang="en-US" sz="1800" u="none" strike="noStrike" kern="1200" cap="none" spc="0" normalizeH="0" baseline="0" noProof="0" dirty="0">
                <a:ln>
                  <a:noFill/>
                </a:ln>
                <a:effectLst/>
                <a:uLnTx/>
                <a:uFillTx/>
              </a:rPr>
              <a:t>Advocate:      	 Email:     		 Phone:</a:t>
            </a:r>
            <a:br>
              <a:rPr kumimoji="0" lang="en-US" sz="1800" u="none" strike="noStrike" kern="1200" cap="none" spc="0" normalizeH="0" baseline="0" noProof="0" dirty="0">
                <a:ln>
                  <a:noFill/>
                </a:ln>
                <a:effectLst/>
                <a:uLnTx/>
                <a:uFillTx/>
              </a:rPr>
            </a:br>
            <a:r>
              <a:rPr kumimoji="0" lang="en-US" sz="1800" u="none" strike="noStrike" kern="1200" cap="none" spc="0" normalizeH="0" baseline="0" noProof="0" dirty="0">
                <a:ln>
                  <a:noFill/>
                </a:ln>
                <a:effectLst/>
                <a:uLnTx/>
                <a:uFillTx/>
              </a:rPr>
              <a:t>Liaison:       	 Email:    			 Phone: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The goal of the partnership is: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The length of the partnership is ______________ and will be evaluated after 1 year.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Communication:  Text, Email, Newsletter, etc.</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800" u="none" strike="noStrike" kern="1200" cap="none" spc="0" normalizeH="0" baseline="0" noProof="0" dirty="0">
                <a:ln>
                  <a:noFill/>
                </a:ln>
                <a:effectLst/>
                <a:uLnTx/>
                <a:uFillTx/>
              </a:rPr>
            </a:br>
            <a:r>
              <a:rPr kumimoji="0" lang="en-US" sz="1800" u="none" strike="noStrike" kern="1200" cap="none" spc="0" normalizeH="0" baseline="0" noProof="0" dirty="0">
                <a:ln>
                  <a:noFill/>
                </a:ln>
                <a:effectLst/>
                <a:uLnTx/>
                <a:uFillTx/>
              </a:rPr>
              <a:t>Level 1:  Prayerful Partner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Level 2:  Prayer and People</a:t>
            </a:r>
            <a:br>
              <a:rPr kumimoji="0" lang="en-US" sz="1800" u="none" strike="noStrike" kern="1200" cap="none" spc="0" normalizeH="0" baseline="0" noProof="0" dirty="0">
                <a:ln>
                  <a:noFill/>
                </a:ln>
                <a:effectLst/>
                <a:uLnTx/>
                <a:uFillTx/>
              </a:rPr>
            </a:br>
            <a:r>
              <a:rPr kumimoji="0" lang="en-US" sz="1800" u="none" strike="noStrike" kern="1200" cap="none" spc="0" normalizeH="0" baseline="0" noProof="0" dirty="0">
                <a:ln>
                  <a:noFill/>
                </a:ln>
                <a:effectLst/>
                <a:uLnTx/>
                <a:uFillTx/>
              </a:rPr>
              <a:t>Level 3:  Prayer, People, Provision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u="none" strike="noStrike" kern="1200" cap="none" spc="0" normalizeH="0" baseline="0" noProof="0" dirty="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200" cap="none" spc="0" normalizeH="0" baseline="0" noProof="0" dirty="0">
                <a:ln>
                  <a:noFill/>
                </a:ln>
                <a:effectLst/>
                <a:uLnTx/>
                <a:uFillTx/>
              </a:rPr>
              <a:t>Additional: Marketing has created a fillable PDF for Community outreach partners</a:t>
            </a:r>
          </a:p>
          <a:p>
            <a:endParaRPr lang="en-US" dirty="0"/>
          </a:p>
        </p:txBody>
      </p:sp>
    </p:spTree>
    <p:extLst>
      <p:ext uri="{BB962C8B-B14F-4D97-AF65-F5344CB8AC3E}">
        <p14:creationId xmlns:p14="http://schemas.microsoft.com/office/powerpoint/2010/main" val="2379010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438D-832C-5FBA-1DDB-178501B5E1E8}"/>
              </a:ext>
            </a:extLst>
          </p:cNvPr>
          <p:cNvSpPr>
            <a:spLocks noGrp="1"/>
          </p:cNvSpPr>
          <p:nvPr>
            <p:ph type="title"/>
          </p:nvPr>
        </p:nvSpPr>
        <p:spPr/>
        <p:txBody>
          <a:bodyPr/>
          <a:lstStyle/>
          <a:p>
            <a:r>
              <a:rPr lang="en-US" dirty="0"/>
              <a:t>Stakeholder Involvement</a:t>
            </a:r>
          </a:p>
        </p:txBody>
      </p:sp>
      <p:graphicFrame>
        <p:nvGraphicFramePr>
          <p:cNvPr id="4" name="Table 4">
            <a:extLst>
              <a:ext uri="{FF2B5EF4-FFF2-40B4-BE49-F238E27FC236}">
                <a16:creationId xmlns:a16="http://schemas.microsoft.com/office/drawing/2014/main" id="{CE90E490-7535-2A6A-62C7-10E81DFC447C}"/>
              </a:ext>
            </a:extLst>
          </p:cNvPr>
          <p:cNvGraphicFramePr>
            <a:graphicFrameLocks noGrp="1"/>
          </p:cNvGraphicFramePr>
          <p:nvPr>
            <p:ph idx="1"/>
            <p:extLst>
              <p:ext uri="{D42A27DB-BD31-4B8C-83A1-F6EECF244321}">
                <p14:modId xmlns:p14="http://schemas.microsoft.com/office/powerpoint/2010/main" val="1464619963"/>
              </p:ext>
            </p:extLst>
          </p:nvPr>
        </p:nvGraphicFramePr>
        <p:xfrm>
          <a:off x="1091915" y="1721451"/>
          <a:ext cx="10258929" cy="4654491"/>
        </p:xfrm>
        <a:graphic>
          <a:graphicData uri="http://schemas.openxmlformats.org/drawingml/2006/table">
            <a:tbl>
              <a:tblPr firstRow="1">
                <a:tableStyleId>{8EC20E35-A176-4012-BC5E-935CFFF8708E}</a:tableStyleId>
              </a:tblPr>
              <a:tblGrid>
                <a:gridCol w="3419643">
                  <a:extLst>
                    <a:ext uri="{9D8B030D-6E8A-4147-A177-3AD203B41FA5}">
                      <a16:colId xmlns:a16="http://schemas.microsoft.com/office/drawing/2014/main" val="1923136406"/>
                    </a:ext>
                  </a:extLst>
                </a:gridCol>
                <a:gridCol w="3419643">
                  <a:extLst>
                    <a:ext uri="{9D8B030D-6E8A-4147-A177-3AD203B41FA5}">
                      <a16:colId xmlns:a16="http://schemas.microsoft.com/office/drawing/2014/main" val="535504980"/>
                    </a:ext>
                  </a:extLst>
                </a:gridCol>
                <a:gridCol w="3419643">
                  <a:extLst>
                    <a:ext uri="{9D8B030D-6E8A-4147-A177-3AD203B41FA5}">
                      <a16:colId xmlns:a16="http://schemas.microsoft.com/office/drawing/2014/main" val="1801098700"/>
                    </a:ext>
                  </a:extLst>
                </a:gridCol>
              </a:tblGrid>
              <a:tr h="1879111">
                <a:tc>
                  <a:txBody>
                    <a:bodyPr/>
                    <a:lstStyle/>
                    <a:p>
                      <a:r>
                        <a:rPr lang="en-US" sz="2100" b="1" i="0" u="sng" dirty="0">
                          <a:latin typeface="Bookmania Semibold" pitchFamily="2" charset="77"/>
                          <a:ea typeface="Helvetica Neue" panose="02000503000000020004" pitchFamily="2" charset="0"/>
                          <a:cs typeface="Helvetica Neue" panose="02000503000000020004" pitchFamily="2" charset="0"/>
                        </a:rPr>
                        <a:t>Level One</a:t>
                      </a:r>
                    </a:p>
                    <a:p>
                      <a:endParaRPr lang="en-US" sz="1600" b="0" i="0" u="sng" dirty="0">
                        <a:latin typeface="Helvetica Neue" panose="02000503000000020004" pitchFamily="2" charset="0"/>
                        <a:ea typeface="Helvetica Neue" panose="02000503000000020004" pitchFamily="2" charset="0"/>
                        <a:cs typeface="Helvetica Neue" panose="02000503000000020004" pitchFamily="2" charset="0"/>
                      </a:endParaRPr>
                    </a:p>
                    <a:p>
                      <a:r>
                        <a:rPr lang="en-US" sz="1600" b="0" i="0" dirty="0">
                          <a:latin typeface="Helvetica Neue" panose="02000503000000020004" pitchFamily="2" charset="0"/>
                          <a:ea typeface="Helvetica Neue" panose="02000503000000020004" pitchFamily="2" charset="0"/>
                          <a:cs typeface="Helvetica Neue" panose="02000503000000020004" pitchFamily="2" charset="0"/>
                        </a:rPr>
                        <a:t>Serve at a one-time event</a:t>
                      </a:r>
                    </a:p>
                  </a:txBody>
                  <a:tcPr marL="91416" marR="91416" marT="45708" marB="45708">
                    <a:lnL>
                      <a:noFill/>
                    </a:lnL>
                    <a:lnR>
                      <a:noFill/>
                    </a:lnR>
                    <a:lnT w="25400" cmpd="sng">
                      <a:noFill/>
                    </a:lnT>
                    <a:lnB w="25400" cmpd="sng">
                      <a:noFill/>
                    </a:lnB>
                    <a:lnTlToBr w="12700" cmpd="sng">
                      <a:noFill/>
                      <a:prstDash val="solid"/>
                    </a:lnTlToBr>
                    <a:lnBlToTr w="12700" cmpd="sng">
                      <a:noFill/>
                      <a:prstDash val="solid"/>
                    </a:lnBlToTr>
                    <a:solidFill>
                      <a:schemeClr val="tx1"/>
                    </a:solidFill>
                  </a:tcPr>
                </a:tc>
                <a:tc>
                  <a:txBody>
                    <a:bodyPr/>
                    <a:lstStyle/>
                    <a:p>
                      <a:r>
                        <a:rPr lang="en-US" sz="2100" b="1" i="0" u="sng" dirty="0">
                          <a:latin typeface="Bookmania Semibold" pitchFamily="2" charset="77"/>
                          <a:ea typeface="Helvetica Neue" panose="02000503000000020004" pitchFamily="2" charset="0"/>
                          <a:cs typeface="Helvetica Neue" panose="02000503000000020004" pitchFamily="2" charset="0"/>
                        </a:rPr>
                        <a:t>Level Two</a:t>
                      </a:r>
                    </a:p>
                    <a:p>
                      <a:endParaRPr lang="en-US" sz="1600" b="0" i="0" u="sng" dirty="0">
                        <a:latin typeface="Helvetica Neue" panose="02000503000000020004" pitchFamily="2" charset="0"/>
                        <a:ea typeface="Helvetica Neue" panose="02000503000000020004" pitchFamily="2" charset="0"/>
                        <a:cs typeface="Helvetica Neue" panose="02000503000000020004" pitchFamily="2" charset="0"/>
                      </a:endParaRPr>
                    </a:p>
                    <a:p>
                      <a:r>
                        <a:rPr lang="en-US" sz="1600" b="0" i="0" dirty="0">
                          <a:latin typeface="Helvetica Neue" panose="02000503000000020004" pitchFamily="2" charset="0"/>
                          <a:ea typeface="Helvetica Neue" panose="02000503000000020004" pitchFamily="2" charset="0"/>
                          <a:cs typeface="Helvetica Neue" panose="02000503000000020004" pitchFamily="2" charset="0"/>
                        </a:rPr>
                        <a:t>Serve on a regular basis with accountability</a:t>
                      </a:r>
                    </a:p>
                    <a:p>
                      <a:endParaRPr lang="en-US" sz="1600" b="0" i="0" dirty="0">
                        <a:latin typeface="Helvetica Neue" panose="02000503000000020004" pitchFamily="2" charset="0"/>
                        <a:ea typeface="Helvetica Neue" panose="02000503000000020004" pitchFamily="2" charset="0"/>
                        <a:cs typeface="Helvetica Neue" panose="02000503000000020004" pitchFamily="2" charset="0"/>
                      </a:endParaRPr>
                    </a:p>
                  </a:txBody>
                  <a:tcPr marL="91416" marR="91416" marT="45708" marB="45708">
                    <a:lnL>
                      <a:noFill/>
                    </a:lnL>
                    <a:lnR>
                      <a:noFill/>
                    </a:lnR>
                    <a:lnT w="25400" cmpd="sng">
                      <a:noFill/>
                    </a:lnT>
                    <a:lnB w="25400" cmpd="sng">
                      <a:noFill/>
                    </a:lnB>
                    <a:lnTlToBr w="12700" cmpd="sng">
                      <a:noFill/>
                      <a:prstDash val="solid"/>
                    </a:lnTlToBr>
                    <a:lnBlToTr w="12700" cmpd="sng">
                      <a:noFill/>
                      <a:prstDash val="solid"/>
                    </a:lnBlToTr>
                    <a:solidFill>
                      <a:schemeClr val="tx1"/>
                    </a:solidFill>
                  </a:tcPr>
                </a:tc>
                <a:tc>
                  <a:txBody>
                    <a:bodyPr/>
                    <a:lstStyle/>
                    <a:p>
                      <a:r>
                        <a:rPr lang="en-US" sz="2100" b="1" i="0" u="sng" dirty="0">
                          <a:latin typeface="Bookmania Semibold" pitchFamily="2" charset="77"/>
                          <a:ea typeface="Helvetica Neue" panose="02000503000000020004" pitchFamily="2" charset="0"/>
                          <a:cs typeface="Helvetica Neue" panose="02000503000000020004" pitchFamily="2" charset="0"/>
                        </a:rPr>
                        <a:t>Level Three</a:t>
                      </a:r>
                    </a:p>
                    <a:p>
                      <a:endParaRPr lang="en-US" sz="1600" b="0" i="0" u="sng" dirty="0">
                        <a:latin typeface="Helvetica Neue" panose="02000503000000020004" pitchFamily="2" charset="0"/>
                        <a:ea typeface="Helvetica Neue" panose="02000503000000020004" pitchFamily="2" charset="0"/>
                        <a:cs typeface="Helvetica Neue" panose="02000503000000020004" pitchFamily="2" charset="0"/>
                      </a:endParaRPr>
                    </a:p>
                    <a:p>
                      <a:r>
                        <a:rPr lang="en-US" sz="1600" b="0" i="0" dirty="0">
                          <a:latin typeface="Helvetica Neue" panose="02000503000000020004" pitchFamily="2" charset="0"/>
                          <a:ea typeface="Helvetica Neue" panose="02000503000000020004" pitchFamily="2" charset="0"/>
                          <a:cs typeface="Helvetica Neue" panose="02000503000000020004" pitchFamily="2" charset="0"/>
                        </a:rPr>
                        <a:t>Serve on a team with accountability &amp; regular schedule as well as make an annual commitment</a:t>
                      </a:r>
                    </a:p>
                    <a:p>
                      <a:endParaRPr lang="en-US" sz="1600" b="0" i="0" dirty="0">
                        <a:latin typeface="Helvetica Neue" panose="02000503000000020004" pitchFamily="2" charset="0"/>
                        <a:ea typeface="Helvetica Neue" panose="02000503000000020004" pitchFamily="2" charset="0"/>
                        <a:cs typeface="Helvetica Neue" panose="02000503000000020004" pitchFamily="2" charset="0"/>
                      </a:endParaRPr>
                    </a:p>
                  </a:txBody>
                  <a:tcPr marL="91416" marR="91416" marT="45708" marB="45708">
                    <a:lnL>
                      <a:noFill/>
                    </a:lnL>
                    <a:lnR>
                      <a:noFill/>
                    </a:lnR>
                    <a:lnT w="25400" cmpd="sng">
                      <a:noFill/>
                    </a:lnT>
                    <a:lnB w="254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73411177"/>
                  </a:ext>
                </a:extLst>
              </a:tr>
              <a:tr h="2775380">
                <a:tc>
                  <a:txBody>
                    <a:bodyPr/>
                    <a:lstStyle/>
                    <a:p>
                      <a:pPr marL="285750" indent="-285750">
                        <a:buFont typeface="Arial" panose="020B0604020202020204" pitchFamily="34" charset="0"/>
                        <a:buChar char="•"/>
                      </a:pPr>
                      <a:endParaRPr lang="en-US" sz="1600" b="0" i="0" dirty="0">
                        <a:latin typeface="Helvetica Neue" panose="02000503000000020004" pitchFamily="2" charset="0"/>
                        <a:ea typeface="Helvetica Neue" panose="02000503000000020004" pitchFamily="2" charset="0"/>
                        <a:cs typeface="Helvetica Neue" panose="02000503000000020004" pitchFamily="2" charset="0"/>
                      </a:endParaRPr>
                    </a:p>
                    <a:p>
                      <a:pPr marL="285750" indent="-285750">
                        <a:buFont typeface="Arial" panose="020B0604020202020204" pitchFamily="34" charset="0"/>
                        <a:buChar char="•"/>
                      </a:pPr>
                      <a:r>
                        <a:rPr lang="en-US" sz="1600" b="0" i="0" dirty="0">
                          <a:latin typeface="Helvetica Neue" panose="02000503000000020004" pitchFamily="2" charset="0"/>
                          <a:ea typeface="Helvetica Neue" panose="02000503000000020004" pitchFamily="2" charset="0"/>
                          <a:cs typeface="Helvetica Neue" panose="02000503000000020004" pitchFamily="2" charset="0"/>
                        </a:rPr>
                        <a:t>Local Blitz Day</a:t>
                      </a:r>
                    </a:p>
                    <a:p>
                      <a:pPr marL="285750" indent="-285750">
                        <a:buFont typeface="Arial" panose="020B0604020202020204" pitchFamily="34" charset="0"/>
                        <a:buChar char="•"/>
                      </a:pPr>
                      <a:r>
                        <a:rPr lang="en-US" sz="1600" b="0" i="0" dirty="0">
                          <a:latin typeface="Helvetica Neue" panose="02000503000000020004" pitchFamily="2" charset="0"/>
                          <a:ea typeface="Helvetica Neue" panose="02000503000000020004" pitchFamily="2" charset="0"/>
                          <a:cs typeface="Helvetica Neue" panose="02000503000000020004" pitchFamily="2" charset="0"/>
                        </a:rPr>
                        <a:t>Help with a drive</a:t>
                      </a:r>
                    </a:p>
                    <a:p>
                      <a:pPr marL="285750" indent="-285750">
                        <a:buFont typeface="Arial" panose="020B0604020202020204" pitchFamily="34" charset="0"/>
                        <a:buChar char="•"/>
                      </a:pPr>
                      <a:r>
                        <a:rPr lang="en-US" sz="1600" b="0" i="0" dirty="0">
                          <a:latin typeface="Helvetica Neue" panose="02000503000000020004" pitchFamily="2" charset="0"/>
                          <a:ea typeface="Helvetica Neue" panose="02000503000000020004" pitchFamily="2" charset="0"/>
                          <a:cs typeface="Helvetica Neue" panose="02000503000000020004" pitchFamily="2" charset="0"/>
                        </a:rPr>
                        <a:t>Help with a fundraising event</a:t>
                      </a:r>
                    </a:p>
                    <a:p>
                      <a:pPr marL="285750" indent="-285750">
                        <a:buFont typeface="Arial" panose="020B0604020202020204" pitchFamily="34" charset="0"/>
                        <a:buChar char="•"/>
                      </a:pPr>
                      <a:r>
                        <a:rPr lang="en-US" sz="1600" b="0" i="0" dirty="0">
                          <a:latin typeface="Helvetica Neue" panose="02000503000000020004" pitchFamily="2" charset="0"/>
                          <a:ea typeface="Helvetica Neue" panose="02000503000000020004" pitchFamily="2" charset="0"/>
                          <a:cs typeface="Helvetica Neue" panose="02000503000000020004" pitchFamily="2" charset="0"/>
                        </a:rPr>
                        <a:t>Etc.</a:t>
                      </a:r>
                    </a:p>
                  </a:txBody>
                  <a:tcPr marL="91416" marR="91416" marT="45708" marB="45708">
                    <a:lnL>
                      <a:noFill/>
                    </a:lnL>
                    <a:lnR>
                      <a:noFill/>
                    </a:lnR>
                    <a:lnT w="25400" cmpd="sng">
                      <a:noFill/>
                    </a:lnT>
                    <a:lnB w="25400" cmpd="sng">
                      <a:noFill/>
                    </a:lnB>
                    <a:lnTlToBr w="12700" cmpd="sng">
                      <a:noFill/>
                      <a:prstDash val="solid"/>
                    </a:lnTlToBr>
                    <a:lnBlToTr w="12700" cmpd="sng">
                      <a:noFill/>
                      <a:prstDash val="solid"/>
                    </a:lnBlToTr>
                    <a:solidFill>
                      <a:schemeClr val="bg2"/>
                    </a:solidFill>
                  </a:tcPr>
                </a:tc>
                <a:tc>
                  <a:txBody>
                    <a:bodyPr/>
                    <a:lstStyle/>
                    <a:p>
                      <a:pPr marL="285750" indent="-285750">
                        <a:buFont typeface="Arial" panose="020B0604020202020204" pitchFamily="34" charset="0"/>
                        <a:buChar char="•"/>
                      </a:pPr>
                      <a:endParaRPr lang="en-US" sz="1600" b="0" i="0" dirty="0">
                        <a:latin typeface="Helvetica Neue" panose="02000503000000020004" pitchFamily="2" charset="0"/>
                        <a:ea typeface="Helvetica Neue" panose="02000503000000020004" pitchFamily="2" charset="0"/>
                        <a:cs typeface="Helvetica Neue" panose="02000503000000020004" pitchFamily="2" charset="0"/>
                      </a:endParaRPr>
                    </a:p>
                    <a:p>
                      <a:pPr marL="285750" indent="-285750">
                        <a:buFont typeface="Arial" panose="020B0604020202020204" pitchFamily="34" charset="0"/>
                        <a:buChar char="•"/>
                      </a:pPr>
                      <a:r>
                        <a:rPr lang="en-US" sz="1600" b="0" i="0" dirty="0">
                          <a:latin typeface="Helvetica Neue" panose="02000503000000020004" pitchFamily="2" charset="0"/>
                          <a:ea typeface="Helvetica Neue" panose="02000503000000020004" pitchFamily="2" charset="0"/>
                          <a:cs typeface="Helvetica Neue" panose="02000503000000020004" pitchFamily="2" charset="0"/>
                        </a:rPr>
                        <a:t>Volunteer at a non-profit on a weekly basis, through Hope Collaborative, Club Days, etc. </a:t>
                      </a:r>
                    </a:p>
                    <a:p>
                      <a:pPr marL="285750" indent="-285750">
                        <a:buFont typeface="Arial" panose="020B0604020202020204" pitchFamily="34" charset="0"/>
                        <a:buChar char="•"/>
                      </a:pPr>
                      <a:r>
                        <a:rPr lang="en-US" sz="1600" b="0" i="0" dirty="0">
                          <a:latin typeface="Helvetica Neue" panose="02000503000000020004" pitchFamily="2" charset="0"/>
                          <a:ea typeface="Helvetica Neue" panose="02000503000000020004" pitchFamily="2" charset="0"/>
                          <a:cs typeface="Helvetica Neue" panose="02000503000000020004" pitchFamily="2" charset="0"/>
                        </a:rPr>
                        <a:t>Community group “adopts” one of our non-profits – indicates that your group wants ownership of activities/events at that non-profit, for a period of time (year).</a:t>
                      </a:r>
                    </a:p>
                    <a:p>
                      <a:pPr marL="285750" indent="-285750">
                        <a:buFont typeface="Arial" panose="020B0604020202020204" pitchFamily="34" charset="0"/>
                        <a:buChar char="•"/>
                      </a:pPr>
                      <a:endParaRPr lang="en-US" sz="1600" b="0" i="0" dirty="0">
                        <a:latin typeface="Helvetica Neue" panose="02000503000000020004" pitchFamily="2" charset="0"/>
                        <a:ea typeface="Helvetica Neue" panose="02000503000000020004" pitchFamily="2" charset="0"/>
                        <a:cs typeface="Helvetica Neue" panose="02000503000000020004" pitchFamily="2" charset="0"/>
                      </a:endParaRPr>
                    </a:p>
                  </a:txBody>
                  <a:tcPr marL="91416" marR="91416" marT="45708" marB="45708">
                    <a:lnL>
                      <a:noFill/>
                    </a:lnL>
                    <a:lnR>
                      <a:noFill/>
                    </a:lnR>
                    <a:lnT w="25400" cmpd="sng">
                      <a:noFill/>
                    </a:lnT>
                    <a:lnB w="25400" cmpd="sng">
                      <a:noFill/>
                    </a:lnB>
                    <a:lnTlToBr w="12700" cmpd="sng">
                      <a:noFill/>
                      <a:prstDash val="solid"/>
                    </a:lnTlToBr>
                    <a:lnBlToTr w="12700" cmpd="sng">
                      <a:noFill/>
                      <a:prstDash val="solid"/>
                    </a:lnBlToTr>
                    <a:solidFill>
                      <a:schemeClr val="bg2"/>
                    </a:solidFill>
                  </a:tcPr>
                </a:tc>
                <a:tc>
                  <a:txBody>
                    <a:bodyPr/>
                    <a:lstStyle/>
                    <a:p>
                      <a:pPr marL="285750" indent="-285750">
                        <a:buFont typeface="Arial" panose="020B0604020202020204" pitchFamily="34" charset="0"/>
                        <a:buChar char="•"/>
                      </a:pPr>
                      <a:endParaRPr lang="en-US" sz="1600" b="0" i="0" dirty="0">
                        <a:latin typeface="Helvetica Neue" panose="02000503000000020004" pitchFamily="2" charset="0"/>
                        <a:ea typeface="Helvetica Neue" panose="02000503000000020004" pitchFamily="2" charset="0"/>
                        <a:cs typeface="Helvetica Neue" panose="02000503000000020004" pitchFamily="2" charset="0"/>
                      </a:endParaRPr>
                    </a:p>
                    <a:p>
                      <a:pPr marL="285750" indent="-285750">
                        <a:buFont typeface="Arial" panose="020B0604020202020204" pitchFamily="34" charset="0"/>
                        <a:buChar char="•"/>
                      </a:pPr>
                      <a:r>
                        <a:rPr lang="en-US" sz="1600" b="0" i="0" dirty="0">
                          <a:latin typeface="Helvetica Neue" panose="02000503000000020004" pitchFamily="2" charset="0"/>
                          <a:ea typeface="Helvetica Neue" panose="02000503000000020004" pitchFamily="2" charset="0"/>
                          <a:cs typeface="Helvetica Neue" panose="02000503000000020004" pitchFamily="2" charset="0"/>
                        </a:rPr>
                        <a:t>Become an apprentice Non-profit Liaison</a:t>
                      </a:r>
                    </a:p>
                    <a:p>
                      <a:pPr marL="285750" indent="-285750">
                        <a:buFont typeface="Arial" panose="020B0604020202020204" pitchFamily="34" charset="0"/>
                        <a:buChar char="•"/>
                      </a:pPr>
                      <a:r>
                        <a:rPr lang="en-US" sz="1600" b="0" i="0" dirty="0">
                          <a:latin typeface="Helvetica Neue" panose="02000503000000020004" pitchFamily="2" charset="0"/>
                          <a:ea typeface="Helvetica Neue" panose="02000503000000020004" pitchFamily="2" charset="0"/>
                          <a:cs typeface="Helvetica Neue" panose="02000503000000020004" pitchFamily="2" charset="0"/>
                        </a:rPr>
                        <a:t>Become a Non-profit Liaison</a:t>
                      </a:r>
                    </a:p>
                    <a:p>
                      <a:pPr marL="285750" indent="-285750">
                        <a:buFont typeface="Arial" panose="020B0604020202020204" pitchFamily="34" charset="0"/>
                        <a:buChar char="•"/>
                      </a:pPr>
                      <a:endParaRPr lang="en-US" sz="1600" b="0" i="0" dirty="0">
                        <a:latin typeface="Helvetica Neue" panose="02000503000000020004" pitchFamily="2" charset="0"/>
                        <a:ea typeface="Helvetica Neue" panose="02000503000000020004" pitchFamily="2" charset="0"/>
                        <a:cs typeface="Helvetica Neue" panose="02000503000000020004" pitchFamily="2" charset="0"/>
                      </a:endParaRPr>
                    </a:p>
                  </a:txBody>
                  <a:tcPr marL="91416" marR="91416" marT="45708" marB="45708">
                    <a:lnL>
                      <a:noFill/>
                    </a:lnL>
                    <a:lnR>
                      <a:noFill/>
                    </a:lnR>
                    <a:lnT w="25400" cmpd="sng">
                      <a:noFill/>
                    </a:lnT>
                    <a:lnB w="254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287809700"/>
                  </a:ext>
                </a:extLst>
              </a:tr>
            </a:tbl>
          </a:graphicData>
        </a:graphic>
      </p:graphicFrame>
    </p:spTree>
    <p:extLst>
      <p:ext uri="{BB962C8B-B14F-4D97-AF65-F5344CB8AC3E}">
        <p14:creationId xmlns:p14="http://schemas.microsoft.com/office/powerpoint/2010/main" val="1975033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2895" y="1981200"/>
            <a:ext cx="4723032" cy="700089"/>
          </a:xfrm>
        </p:spPr>
        <p:txBody>
          <a:bodyPr anchor="b">
            <a:normAutofit/>
          </a:bodyPr>
          <a:lstStyle/>
          <a:p>
            <a:pPr algn="ctr"/>
            <a:r>
              <a:rPr lang="en-US" sz="3600" b="1" dirty="0"/>
              <a:t>Nonprofit Outreach</a:t>
            </a:r>
          </a:p>
        </p:txBody>
      </p:sp>
      <p:sp>
        <p:nvSpPr>
          <p:cNvPr id="3" name="Subtitle 2"/>
          <p:cNvSpPr>
            <a:spLocks noGrp="1"/>
          </p:cNvSpPr>
          <p:nvPr>
            <p:ph sz="half" idx="1"/>
          </p:nvPr>
        </p:nvSpPr>
        <p:spPr>
          <a:xfrm>
            <a:off x="1598612" y="3200400"/>
            <a:ext cx="8991599" cy="1524000"/>
          </a:xfrm>
        </p:spPr>
        <p:txBody>
          <a:bodyPr>
            <a:normAutofit/>
          </a:bodyPr>
          <a:lstStyle/>
          <a:p>
            <a:pPr marL="0" indent="0" algn="ctr">
              <a:buNone/>
            </a:pPr>
            <a:r>
              <a:rPr lang="en-US" sz="2800" i="1" dirty="0"/>
              <a:t>Our purpose is to mobilize the people of Northeast Christian Church to unleash the love of Jesus in our partner nonprofits.</a:t>
            </a:r>
          </a:p>
        </p:txBody>
      </p:sp>
    </p:spTree>
    <p:extLst>
      <p:ext uri="{BB962C8B-B14F-4D97-AF65-F5344CB8AC3E}">
        <p14:creationId xmlns:p14="http://schemas.microsoft.com/office/powerpoint/2010/main" val="1867829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BBBD5DA-74FC-BD11-539A-7B4813C7AE29}"/>
              </a:ext>
            </a:extLst>
          </p:cNvPr>
          <p:cNvSpPr/>
          <p:nvPr/>
        </p:nvSpPr>
        <p:spPr>
          <a:xfrm>
            <a:off x="1588" y="893"/>
            <a:ext cx="4061354" cy="6868464"/>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Title 12"/>
          <p:cNvSpPr>
            <a:spLocks noGrp="1"/>
          </p:cNvSpPr>
          <p:nvPr>
            <p:ph type="title"/>
          </p:nvPr>
        </p:nvSpPr>
        <p:spPr>
          <a:xfrm>
            <a:off x="623615" y="2766392"/>
            <a:ext cx="2817297" cy="1325217"/>
          </a:xfrm>
        </p:spPr>
        <p:txBody>
          <a:bodyPr>
            <a:normAutofit/>
          </a:bodyPr>
          <a:lstStyle/>
          <a:p>
            <a:r>
              <a:rPr lang="en-US" dirty="0">
                <a:solidFill>
                  <a:schemeClr val="bg1"/>
                </a:solidFill>
              </a:rPr>
              <a:t>Table of Contents</a:t>
            </a:r>
          </a:p>
        </p:txBody>
      </p:sp>
      <p:sp>
        <p:nvSpPr>
          <p:cNvPr id="14" name="Content Placeholder 13"/>
          <p:cNvSpPr>
            <a:spLocks noGrp="1"/>
          </p:cNvSpPr>
          <p:nvPr>
            <p:ph idx="1"/>
          </p:nvPr>
        </p:nvSpPr>
        <p:spPr>
          <a:xfrm>
            <a:off x="4939014" y="1371600"/>
            <a:ext cx="6373740" cy="4350206"/>
          </a:xfrm>
        </p:spPr>
        <p:txBody>
          <a:bodyPr>
            <a:normAutofit fontScale="92500" lnSpcReduction="20000"/>
          </a:bodyPr>
          <a:lstStyle/>
          <a:p>
            <a:r>
              <a:rPr lang="en-US" dirty="0"/>
              <a:t>Vision</a:t>
            </a:r>
          </a:p>
          <a:p>
            <a:r>
              <a:rPr lang="en-US" dirty="0"/>
              <a:t>Mission</a:t>
            </a:r>
          </a:p>
          <a:p>
            <a:r>
              <a:rPr lang="en-US" dirty="0"/>
              <a:t>Key Ministry Values</a:t>
            </a:r>
          </a:p>
          <a:p>
            <a:r>
              <a:rPr lang="en-US" dirty="0"/>
              <a:t>Local Partnership Overview</a:t>
            </a:r>
          </a:p>
          <a:p>
            <a:r>
              <a:rPr lang="en-US" dirty="0"/>
              <a:t>Partnership and Collaboration</a:t>
            </a:r>
          </a:p>
          <a:p>
            <a:r>
              <a:rPr lang="en-US" dirty="0"/>
              <a:t>Why partner with non-profits?</a:t>
            </a:r>
          </a:p>
          <a:p>
            <a:r>
              <a:rPr lang="en-US" dirty="0"/>
              <a:t>How do we choose a non-profit?                                  </a:t>
            </a:r>
          </a:p>
          <a:p>
            <a:r>
              <a:rPr lang="en-US" dirty="0"/>
              <a:t>How do we serve a non-profit?                                      </a:t>
            </a:r>
          </a:p>
          <a:p>
            <a:r>
              <a:rPr lang="en-US" dirty="0"/>
              <a:t>Non-profit Partnership Agreement</a:t>
            </a:r>
          </a:p>
          <a:p>
            <a:r>
              <a:rPr lang="en-US" dirty="0"/>
              <a:t>Stakeholder Involvement</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1" y="1066800"/>
            <a:ext cx="10512862" cy="1009652"/>
          </a:xfrm>
        </p:spPr>
        <p:txBody>
          <a:bodyPr anchor="b">
            <a:normAutofit fontScale="90000"/>
          </a:bodyPr>
          <a:lstStyle/>
          <a:p>
            <a:r>
              <a:rPr lang="en-US" dirty="0"/>
              <a:t>Vision | </a:t>
            </a:r>
            <a:r>
              <a:rPr lang="en-US" b="0" i="1" dirty="0">
                <a:latin typeface="Bookmania" pitchFamily="2" charset="77"/>
              </a:rPr>
              <a:t>Our Picture of the ultimate Future</a:t>
            </a:r>
            <a:br>
              <a:rPr lang="en-US" b="0" i="1" dirty="0">
                <a:latin typeface="Bookmania" pitchFamily="2" charset="77"/>
              </a:rPr>
            </a:br>
            <a:endParaRPr lang="en-US" dirty="0"/>
          </a:p>
        </p:txBody>
      </p:sp>
      <p:sp>
        <p:nvSpPr>
          <p:cNvPr id="7" name="Content Placeholder 2">
            <a:extLst>
              <a:ext uri="{FF2B5EF4-FFF2-40B4-BE49-F238E27FC236}">
                <a16:creationId xmlns:a16="http://schemas.microsoft.com/office/drawing/2014/main" id="{DF400220-8A0C-FC0E-633B-18AA3C567C49}"/>
              </a:ext>
            </a:extLst>
          </p:cNvPr>
          <p:cNvSpPr>
            <a:spLocks noGrp="1"/>
          </p:cNvSpPr>
          <p:nvPr>
            <p:ph idx="1"/>
          </p:nvPr>
        </p:nvSpPr>
        <p:spPr/>
        <p:txBody>
          <a:bodyPr/>
          <a:lstStyle/>
          <a:p>
            <a:pPr marL="0" indent="0">
              <a:buNone/>
            </a:pPr>
            <a:r>
              <a:rPr lang="en-US" b="1" dirty="0"/>
              <a:t>The under resourced in our community worshipping Jesus! (Psalm 86:9) JESUS IS WHY!</a:t>
            </a:r>
          </a:p>
          <a:p>
            <a:r>
              <a:rPr lang="en-US" dirty="0"/>
              <a:t>Our primary motivation is the worship of Jesus by all peoples.  Therefore, we seek to we Unleash the Love of Jesus… Everyday, Everybody, Everywhere, among those who live in our community.</a:t>
            </a:r>
          </a:p>
          <a:p>
            <a:r>
              <a:rPr lang="en-US" dirty="0"/>
              <a:t>Through our Nonprofit Outreach Ministry, we believe that Jesus can change lives now – by loving on the staff and clients at our partner organizations.</a:t>
            </a:r>
          </a:p>
          <a:p>
            <a:endParaRPr lang="en-US" dirty="0"/>
          </a:p>
          <a:p>
            <a:endParaRPr lang="en-US" dirty="0"/>
          </a:p>
        </p:txBody>
      </p:sp>
    </p:spTree>
    <p:extLst>
      <p:ext uri="{BB962C8B-B14F-4D97-AF65-F5344CB8AC3E}">
        <p14:creationId xmlns:p14="http://schemas.microsoft.com/office/powerpoint/2010/main" val="210592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685800"/>
            <a:ext cx="3931213" cy="1600200"/>
          </a:xfrm>
        </p:spPr>
        <p:txBody>
          <a:bodyPr/>
          <a:lstStyle/>
          <a:p>
            <a:r>
              <a:rPr lang="en-US" dirty="0"/>
              <a:t>Mission</a:t>
            </a:r>
          </a:p>
        </p:txBody>
      </p:sp>
      <p:sp>
        <p:nvSpPr>
          <p:cNvPr id="6" name="Content Placeholder 5"/>
          <p:cNvSpPr>
            <a:spLocks noGrp="1"/>
          </p:cNvSpPr>
          <p:nvPr>
            <p:ph idx="1"/>
          </p:nvPr>
        </p:nvSpPr>
        <p:spPr>
          <a:xfrm>
            <a:off x="5181838" y="685800"/>
            <a:ext cx="6170593" cy="5486400"/>
          </a:xfrm>
        </p:spPr>
        <p:txBody>
          <a:bodyPr>
            <a:normAutofit fontScale="77500" lnSpcReduction="20000"/>
          </a:bodyPr>
          <a:lstStyle/>
          <a:p>
            <a:pPr marL="0" indent="0">
              <a:lnSpc>
                <a:spcPct val="160000"/>
              </a:lnSpc>
              <a:buNone/>
            </a:pPr>
            <a:r>
              <a:rPr lang="en-US" sz="3000" i="1" dirty="0"/>
              <a:t>“Then the righteous will answer him, ‘Lord, when did we see you hungry and feed you, or thirsty and give you something to drink? When did we see you a stranger and invite you in, or needing clothes and clothe you? When did we see you sick or in prison and go to visit you?’ “The King will reply, ‘Truly I tell you, whatever you did for one of the least of these brothers and sisters of mine, you did for me.”</a:t>
            </a:r>
          </a:p>
          <a:p>
            <a:pPr marL="0" indent="0">
              <a:buNone/>
            </a:pPr>
            <a:endParaRPr lang="en-US" dirty="0"/>
          </a:p>
          <a:p>
            <a:pPr marL="0" indent="0">
              <a:buNone/>
            </a:pPr>
            <a:r>
              <a:rPr lang="en-US" dirty="0"/>
              <a:t>– Matthew 25:37-40 NIV</a:t>
            </a:r>
          </a:p>
        </p:txBody>
      </p:sp>
      <p:sp>
        <p:nvSpPr>
          <p:cNvPr id="4" name="Text Placeholder 3"/>
          <p:cNvSpPr>
            <a:spLocks noGrp="1"/>
          </p:cNvSpPr>
          <p:nvPr>
            <p:ph type="body" sz="half" idx="2"/>
          </p:nvPr>
        </p:nvSpPr>
        <p:spPr>
          <a:xfrm>
            <a:off x="608012" y="2667000"/>
            <a:ext cx="3657601" cy="3505200"/>
          </a:xfrm>
        </p:spPr>
        <p:txBody>
          <a:bodyPr>
            <a:normAutofit/>
          </a:bodyPr>
          <a:lstStyle/>
          <a:p>
            <a:r>
              <a:rPr lang="en-US" sz="2400" dirty="0"/>
              <a:t>Our Path to the Vision  How do we get there?</a:t>
            </a:r>
          </a:p>
          <a:p>
            <a:endParaRPr lang="en-US" dirty="0"/>
          </a:p>
          <a:p>
            <a:r>
              <a:rPr lang="en-US" sz="2400" b="1" dirty="0"/>
              <a:t>Unleashing the LOVE OF JESUS in our city!</a:t>
            </a:r>
          </a:p>
          <a:p>
            <a:endParaRPr lang="en-US" sz="2400" b="1" dirty="0"/>
          </a:p>
          <a:p>
            <a:endParaRPr lang="en-US" sz="2400" b="1" dirty="0"/>
          </a:p>
          <a:p>
            <a:endParaRPr lang="en-US" sz="2400" b="1" dirty="0"/>
          </a:p>
        </p:txBody>
      </p:sp>
    </p:spTree>
    <p:extLst>
      <p:ext uri="{BB962C8B-B14F-4D97-AF65-F5344CB8AC3E}">
        <p14:creationId xmlns:p14="http://schemas.microsoft.com/office/powerpoint/2010/main" val="1326032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67F16-D47E-32BC-9AC2-5A6B66B857F0}"/>
              </a:ext>
            </a:extLst>
          </p:cNvPr>
          <p:cNvSpPr>
            <a:spLocks noGrp="1"/>
          </p:cNvSpPr>
          <p:nvPr>
            <p:ph type="title"/>
          </p:nvPr>
        </p:nvSpPr>
        <p:spPr/>
        <p:txBody>
          <a:bodyPr/>
          <a:lstStyle/>
          <a:p>
            <a:r>
              <a:rPr lang="en-US" dirty="0"/>
              <a:t>Mission (cont.)</a:t>
            </a:r>
          </a:p>
        </p:txBody>
      </p:sp>
      <p:sp>
        <p:nvSpPr>
          <p:cNvPr id="3" name="Content Placeholder 2">
            <a:extLst>
              <a:ext uri="{FF2B5EF4-FFF2-40B4-BE49-F238E27FC236}">
                <a16:creationId xmlns:a16="http://schemas.microsoft.com/office/drawing/2014/main" id="{98B4AAFC-060C-BCEF-9CE7-D1222B7E657E}"/>
              </a:ext>
            </a:extLst>
          </p:cNvPr>
          <p:cNvSpPr>
            <a:spLocks noGrp="1"/>
          </p:cNvSpPr>
          <p:nvPr>
            <p:ph idx="1"/>
          </p:nvPr>
        </p:nvSpPr>
        <p:spPr/>
        <p:txBody>
          <a:bodyPr>
            <a:normAutofit fontScale="85000" lnSpcReduction="20000"/>
          </a:bodyPr>
          <a:lstStyle/>
          <a:p>
            <a:r>
              <a:rPr lang="en-US" dirty="0"/>
              <a:t>Jesus commands His followers to take care of the marginalized, the oppressed, and the “</a:t>
            </a:r>
            <a:r>
              <a:rPr lang="en-US" b="1" dirty="0"/>
              <a:t>least of these</a:t>
            </a:r>
            <a:r>
              <a:rPr lang="en-US" dirty="0"/>
              <a:t>.” He identifies with those in need and makes clear that as we serve others, we serve Him through them. </a:t>
            </a:r>
          </a:p>
          <a:p>
            <a:r>
              <a:rPr lang="en-US" dirty="0"/>
              <a:t>In the Old Testament we see God’s concern for the vulnerable as well. God tells the people to not harvest all their crops, so that there might be some leftover for those who could not afford to buy food (Lev. 19:9-10 NIV). </a:t>
            </a:r>
          </a:p>
          <a:p>
            <a:r>
              <a:rPr lang="en-US" dirty="0"/>
              <a:t>God does not desire showy and loud acts of repentance, but “to loose the bonds of injustice… to let the oppressed go free.. to share your bread with the hungry and bring the homeless poor into your house” (Isa. 58:6-7 NIV).</a:t>
            </a:r>
          </a:p>
          <a:p>
            <a:r>
              <a:rPr lang="fr-FR" dirty="0" err="1"/>
              <a:t>Scriptures</a:t>
            </a:r>
            <a:r>
              <a:rPr lang="fr-FR" dirty="0"/>
              <a:t>: </a:t>
            </a:r>
          </a:p>
          <a:p>
            <a:pPr lvl="1"/>
            <a:r>
              <a:rPr lang="fr-FR" dirty="0"/>
              <a:t>Luke 4:18-20</a:t>
            </a:r>
          </a:p>
          <a:p>
            <a:pPr lvl="1"/>
            <a:r>
              <a:rPr lang="fr-FR" dirty="0" err="1"/>
              <a:t>Deuteronomy</a:t>
            </a:r>
            <a:r>
              <a:rPr lang="fr-FR" dirty="0"/>
              <a:t> 10:17-18</a:t>
            </a:r>
          </a:p>
          <a:p>
            <a:pPr lvl="1"/>
            <a:r>
              <a:rPr lang="fr-FR" dirty="0"/>
              <a:t>Luke 10:25-37</a:t>
            </a:r>
          </a:p>
          <a:p>
            <a:pPr lvl="1"/>
            <a:r>
              <a:rPr lang="fr-FR" dirty="0" err="1"/>
              <a:t>Micah</a:t>
            </a:r>
            <a:r>
              <a:rPr lang="fr-FR" dirty="0"/>
              <a:t> 6:8</a:t>
            </a:r>
          </a:p>
          <a:p>
            <a:endParaRPr lang="en-US" dirty="0"/>
          </a:p>
        </p:txBody>
      </p:sp>
    </p:spTree>
    <p:extLst>
      <p:ext uri="{BB962C8B-B14F-4D97-AF65-F5344CB8AC3E}">
        <p14:creationId xmlns:p14="http://schemas.microsoft.com/office/powerpoint/2010/main" val="3205024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5E5B-9261-D12D-59DA-4E3F3F32E16B}"/>
              </a:ext>
            </a:extLst>
          </p:cNvPr>
          <p:cNvSpPr>
            <a:spLocks noGrp="1"/>
          </p:cNvSpPr>
          <p:nvPr>
            <p:ph type="title"/>
          </p:nvPr>
        </p:nvSpPr>
        <p:spPr>
          <a:xfrm>
            <a:off x="457081" y="365925"/>
            <a:ext cx="10893762" cy="1325217"/>
          </a:xfrm>
        </p:spPr>
        <p:txBody>
          <a:bodyPr/>
          <a:lstStyle/>
          <a:p>
            <a:r>
              <a:rPr lang="en-US" dirty="0"/>
              <a:t>Key Ministry Values</a:t>
            </a:r>
          </a:p>
        </p:txBody>
      </p:sp>
      <p:sp>
        <p:nvSpPr>
          <p:cNvPr id="3" name="Content Placeholder 2">
            <a:extLst>
              <a:ext uri="{FF2B5EF4-FFF2-40B4-BE49-F238E27FC236}">
                <a16:creationId xmlns:a16="http://schemas.microsoft.com/office/drawing/2014/main" id="{606C9B99-BE54-DD77-67E8-389E4036D0A4}"/>
              </a:ext>
            </a:extLst>
          </p:cNvPr>
          <p:cNvSpPr>
            <a:spLocks noGrp="1"/>
          </p:cNvSpPr>
          <p:nvPr>
            <p:ph idx="1"/>
          </p:nvPr>
        </p:nvSpPr>
        <p:spPr>
          <a:xfrm>
            <a:off x="1218882" y="1753036"/>
            <a:ext cx="10512862" cy="4829505"/>
          </a:xfrm>
        </p:spPr>
        <p:txBody>
          <a:bodyPr>
            <a:normAutofit/>
          </a:bodyPr>
          <a:lstStyle/>
          <a:p>
            <a:pPr marL="0" indent="0">
              <a:buNone/>
            </a:pPr>
            <a:r>
              <a:rPr lang="en-US" i="1" dirty="0"/>
              <a:t>Shalom</a:t>
            </a:r>
            <a:r>
              <a:rPr lang="en-US" dirty="0"/>
              <a:t> / Kingdom Flourishing </a:t>
            </a:r>
          </a:p>
          <a:p>
            <a:pPr lvl="1"/>
            <a:r>
              <a:rPr lang="en-US" dirty="0"/>
              <a:t>Most of our Bibles translate the word shalom as peace, but this is far too weak an interpretation. </a:t>
            </a:r>
          </a:p>
          <a:p>
            <a:pPr lvl="1"/>
            <a:r>
              <a:rPr lang="en-US" dirty="0"/>
              <a:t>Shalom denotes a right relationship with God, with others, and with God’s good creation. It is the way God intended things to be when he created the universe. This was God’s original design for his creation—not that we live in scarcity, poverty, or in minimalistic conditions. </a:t>
            </a:r>
          </a:p>
          <a:p>
            <a:pPr marL="0" indent="0">
              <a:buNone/>
            </a:pPr>
            <a:r>
              <a:rPr lang="en-US" dirty="0"/>
              <a:t>Make Disciples: Two Dimensions </a:t>
            </a:r>
          </a:p>
          <a:p>
            <a:pPr lvl="1"/>
            <a:r>
              <a:rPr lang="en-US" dirty="0"/>
              <a:t>Team Members: every disciple is sent/commissioned to go out and make disciples </a:t>
            </a:r>
          </a:p>
          <a:p>
            <a:pPr lvl="1"/>
            <a:r>
              <a:rPr lang="en-US" dirty="0"/>
              <a:t>People served in the community: experience life change and spiritual growth </a:t>
            </a:r>
          </a:p>
          <a:p>
            <a:pPr marL="274251" lvl="1" indent="0">
              <a:buNone/>
            </a:pPr>
            <a:endParaRPr lang="en-US" dirty="0"/>
          </a:p>
          <a:p>
            <a:endParaRPr lang="en-US" dirty="0"/>
          </a:p>
        </p:txBody>
      </p:sp>
    </p:spTree>
    <p:extLst>
      <p:ext uri="{BB962C8B-B14F-4D97-AF65-F5344CB8AC3E}">
        <p14:creationId xmlns:p14="http://schemas.microsoft.com/office/powerpoint/2010/main" val="426268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5E5B-9261-D12D-59DA-4E3F3F32E16B}"/>
              </a:ext>
            </a:extLst>
          </p:cNvPr>
          <p:cNvSpPr>
            <a:spLocks noGrp="1"/>
          </p:cNvSpPr>
          <p:nvPr>
            <p:ph type="title"/>
          </p:nvPr>
        </p:nvSpPr>
        <p:spPr>
          <a:xfrm>
            <a:off x="507867" y="365925"/>
            <a:ext cx="10842976" cy="1325217"/>
          </a:xfrm>
        </p:spPr>
        <p:txBody>
          <a:bodyPr/>
          <a:lstStyle/>
          <a:p>
            <a:r>
              <a:rPr lang="en-US" dirty="0"/>
              <a:t>Key Ministry Values</a:t>
            </a:r>
          </a:p>
        </p:txBody>
      </p:sp>
      <p:sp>
        <p:nvSpPr>
          <p:cNvPr id="3" name="Content Placeholder 2">
            <a:extLst>
              <a:ext uri="{FF2B5EF4-FFF2-40B4-BE49-F238E27FC236}">
                <a16:creationId xmlns:a16="http://schemas.microsoft.com/office/drawing/2014/main" id="{606C9B99-BE54-DD77-67E8-389E4036D0A4}"/>
              </a:ext>
            </a:extLst>
          </p:cNvPr>
          <p:cNvSpPr>
            <a:spLocks noGrp="1"/>
          </p:cNvSpPr>
          <p:nvPr>
            <p:ph idx="1"/>
          </p:nvPr>
        </p:nvSpPr>
        <p:spPr>
          <a:xfrm>
            <a:off x="1320456" y="1753036"/>
            <a:ext cx="10411288" cy="4829505"/>
          </a:xfrm>
        </p:spPr>
        <p:txBody>
          <a:bodyPr>
            <a:normAutofit/>
          </a:bodyPr>
          <a:lstStyle/>
          <a:p>
            <a:pPr marL="0" indent="0">
              <a:buNone/>
            </a:pPr>
            <a:r>
              <a:rPr lang="en-US" dirty="0"/>
              <a:t>Prayer is essential for the Gospel to advance, because mission is dependent on God (Philippians 4:6)</a:t>
            </a:r>
          </a:p>
          <a:p>
            <a:pPr marL="0" indent="0">
              <a:buNone/>
            </a:pPr>
            <a:r>
              <a:rPr lang="en-US" dirty="0"/>
              <a:t>Strategic Involvement:</a:t>
            </a:r>
          </a:p>
          <a:p>
            <a:pPr lvl="1"/>
            <a:r>
              <a:rPr lang="en-US" dirty="0"/>
              <a:t>We will partner where there are opportunities for our congregation to go serve</a:t>
            </a:r>
          </a:p>
          <a:p>
            <a:pPr lvl="1"/>
            <a:r>
              <a:rPr lang="en-US" dirty="0"/>
              <a:t>We will focus narrowly/strategically (Parable of the Talents) </a:t>
            </a:r>
          </a:p>
          <a:p>
            <a:pPr lvl="1"/>
            <a:r>
              <a:rPr lang="en-US" dirty="0"/>
              <a:t>Helping without hurting (are we partnering in such a way that we are hurting the community?)</a:t>
            </a:r>
          </a:p>
          <a:p>
            <a:pPr marL="0" indent="0">
              <a:buNone/>
            </a:pPr>
            <a:r>
              <a:rPr lang="en-US" dirty="0"/>
              <a:t>Unity / Collaboration:</a:t>
            </a:r>
          </a:p>
          <a:p>
            <a:pPr lvl="1"/>
            <a:r>
              <a:rPr lang="en-US" dirty="0"/>
              <a:t>We can’t (and shouldn’t) do this alone. God is about His Kingdom, not an individual congregation. It will take Louisville churches working together to unleash the love of Jesus in all our city’s schools. </a:t>
            </a:r>
          </a:p>
          <a:p>
            <a:pPr marL="274251" lvl="1" indent="0">
              <a:buNone/>
            </a:pPr>
            <a:endParaRPr lang="en-US" dirty="0"/>
          </a:p>
          <a:p>
            <a:endParaRPr lang="en-US" dirty="0"/>
          </a:p>
        </p:txBody>
      </p:sp>
    </p:spTree>
    <p:extLst>
      <p:ext uri="{BB962C8B-B14F-4D97-AF65-F5344CB8AC3E}">
        <p14:creationId xmlns:p14="http://schemas.microsoft.com/office/powerpoint/2010/main" val="29278428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14173-9E10-FD6E-F97F-4948984897C5}"/>
              </a:ext>
            </a:extLst>
          </p:cNvPr>
          <p:cNvSpPr>
            <a:spLocks noGrp="1"/>
          </p:cNvSpPr>
          <p:nvPr>
            <p:ph type="title"/>
          </p:nvPr>
        </p:nvSpPr>
        <p:spPr/>
        <p:txBody>
          <a:bodyPr/>
          <a:lstStyle/>
          <a:p>
            <a:r>
              <a:rPr lang="en-US" dirty="0"/>
              <a:t>Local Partnership Overview</a:t>
            </a:r>
          </a:p>
        </p:txBody>
      </p:sp>
      <p:graphicFrame>
        <p:nvGraphicFramePr>
          <p:cNvPr id="4" name="Table 4">
            <a:extLst>
              <a:ext uri="{FF2B5EF4-FFF2-40B4-BE49-F238E27FC236}">
                <a16:creationId xmlns:a16="http://schemas.microsoft.com/office/drawing/2014/main" id="{C9651BE0-CAA3-9BB8-AB10-D9F2B8FFBC47}"/>
              </a:ext>
            </a:extLst>
          </p:cNvPr>
          <p:cNvGraphicFramePr>
            <a:graphicFrameLocks noGrp="1"/>
          </p:cNvGraphicFramePr>
          <p:nvPr>
            <p:ph idx="1"/>
            <p:extLst>
              <p:ext uri="{D42A27DB-BD31-4B8C-83A1-F6EECF244321}">
                <p14:modId xmlns:p14="http://schemas.microsoft.com/office/powerpoint/2010/main" val="2622221297"/>
              </p:ext>
            </p:extLst>
          </p:nvPr>
        </p:nvGraphicFramePr>
        <p:xfrm>
          <a:off x="837983" y="1905000"/>
          <a:ext cx="10438029" cy="4028313"/>
        </p:xfrm>
        <a:graphic>
          <a:graphicData uri="http://schemas.openxmlformats.org/drawingml/2006/table">
            <a:tbl>
              <a:tblPr firstRow="1" bandRow="1">
                <a:tableStyleId>{8EC20E35-A176-4012-BC5E-935CFFF8708E}</a:tableStyleId>
              </a:tblPr>
              <a:tblGrid>
                <a:gridCol w="3479343">
                  <a:extLst>
                    <a:ext uri="{9D8B030D-6E8A-4147-A177-3AD203B41FA5}">
                      <a16:colId xmlns:a16="http://schemas.microsoft.com/office/drawing/2014/main" val="2872641346"/>
                    </a:ext>
                  </a:extLst>
                </a:gridCol>
                <a:gridCol w="3479343">
                  <a:extLst>
                    <a:ext uri="{9D8B030D-6E8A-4147-A177-3AD203B41FA5}">
                      <a16:colId xmlns:a16="http://schemas.microsoft.com/office/drawing/2014/main" val="3721947325"/>
                    </a:ext>
                  </a:extLst>
                </a:gridCol>
                <a:gridCol w="3479343">
                  <a:extLst>
                    <a:ext uri="{9D8B030D-6E8A-4147-A177-3AD203B41FA5}">
                      <a16:colId xmlns:a16="http://schemas.microsoft.com/office/drawing/2014/main" val="1523653842"/>
                    </a:ext>
                  </a:extLst>
                </a:gridCol>
              </a:tblGrid>
              <a:tr h="370840">
                <a:tc>
                  <a:txBody>
                    <a:bodyPr/>
                    <a:lstStyle/>
                    <a:p>
                      <a:r>
                        <a:rPr lang="en-US" dirty="0"/>
                        <a:t>Partners – </a:t>
                      </a:r>
                      <a:r>
                        <a:rPr lang="en-US" i="1" dirty="0"/>
                        <a:t>Least of These </a:t>
                      </a:r>
                      <a:endParaRPr lang="en-US" dirty="0"/>
                    </a:p>
                  </a:txBody>
                  <a:tcPr/>
                </a:tc>
                <a:tc>
                  <a:txBody>
                    <a:bodyPr/>
                    <a:lstStyle/>
                    <a:p>
                      <a:r>
                        <a:rPr lang="en-US" dirty="0"/>
                        <a:t>Collaborators</a:t>
                      </a:r>
                    </a:p>
                  </a:txBody>
                  <a:tcPr/>
                </a:tc>
                <a:tc>
                  <a:txBody>
                    <a:bodyPr/>
                    <a:lstStyle/>
                    <a:p>
                      <a:r>
                        <a:rPr lang="en-US" dirty="0"/>
                        <a:t>Northeast Inspired Ministries</a:t>
                      </a:r>
                    </a:p>
                  </a:txBody>
                  <a:tcPr/>
                </a:tc>
                <a:extLst>
                  <a:ext uri="{0D108BD9-81ED-4DB2-BD59-A6C34878D82A}">
                    <a16:rowId xmlns:a16="http://schemas.microsoft.com/office/drawing/2014/main" val="2200151139"/>
                  </a:ext>
                </a:extLst>
              </a:tr>
              <a:tr h="370840">
                <a:tc>
                  <a:txBody>
                    <a:bodyPr/>
                    <a:lstStyle/>
                    <a:p>
                      <a:r>
                        <a:rPr lang="en-US" b="1" dirty="0"/>
                        <a:t>Women and Family</a:t>
                      </a:r>
                    </a:p>
                    <a:p>
                      <a:pPr marL="285750" indent="-285750">
                        <a:buFont typeface="Wingdings" panose="05000000000000000000" pitchFamily="2" charset="2"/>
                        <a:buChar char="q"/>
                      </a:pPr>
                      <a:r>
                        <a:rPr lang="en-US" sz="1600" dirty="0"/>
                        <a:t>BsideU for Life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SPARC Hope</a:t>
                      </a:r>
                      <a:endParaRPr lang="en-US" sz="1600" dirty="0"/>
                    </a:p>
                    <a:p>
                      <a:r>
                        <a:rPr lang="en-US" b="1" dirty="0"/>
                        <a:t>Prison</a:t>
                      </a:r>
                    </a:p>
                    <a:p>
                      <a:pPr marL="285750" indent="-285750">
                        <a:buFont typeface="Wingdings" panose="05000000000000000000" pitchFamily="2" charset="2"/>
                        <a:buChar char="q"/>
                      </a:pPr>
                      <a:r>
                        <a:rPr lang="en-US" sz="1600" dirty="0"/>
                        <a:t>Prisoner’s Hope</a:t>
                      </a:r>
                    </a:p>
                    <a:p>
                      <a:pPr marL="285750" indent="-285750">
                        <a:buFont typeface="Wingdings" panose="05000000000000000000" pitchFamily="2" charset="2"/>
                        <a:buChar char="q"/>
                      </a:pPr>
                      <a:r>
                        <a:rPr lang="en-US" sz="1600" dirty="0"/>
                        <a:t>Prodigal Ministries</a:t>
                      </a:r>
                    </a:p>
                    <a:p>
                      <a:r>
                        <a:rPr lang="en-US" b="1" dirty="0"/>
                        <a:t>Homeless and Hungry</a:t>
                      </a:r>
                    </a:p>
                    <a:p>
                      <a:pPr marL="285750" indent="-285750">
                        <a:buFont typeface="Wingdings" panose="05000000000000000000" pitchFamily="2" charset="2"/>
                        <a:buChar char="q"/>
                      </a:pPr>
                      <a:r>
                        <a:rPr lang="en-US" sz="1600" dirty="0"/>
                        <a:t>Highpoint</a:t>
                      </a:r>
                    </a:p>
                    <a:p>
                      <a:pPr marL="285750" indent="-285750">
                        <a:buFont typeface="Wingdings" panose="05000000000000000000" pitchFamily="2" charset="2"/>
                        <a:buChar char="q"/>
                      </a:pPr>
                      <a:r>
                        <a:rPr lang="en-US" sz="1600" dirty="0"/>
                        <a:t>UP for Women &amp; Children</a:t>
                      </a:r>
                    </a:p>
                    <a:p>
                      <a:pPr marL="285750" indent="-285750">
                        <a:buFont typeface="Wingdings" panose="05000000000000000000" pitchFamily="2" charset="2"/>
                        <a:buChar char="q"/>
                      </a:pPr>
                      <a:r>
                        <a:rPr lang="en-US" sz="1600" dirty="0" err="1"/>
                        <a:t>Re:center</a:t>
                      </a:r>
                      <a:endParaRPr lang="en-US" sz="1600" dirty="0"/>
                    </a:p>
                    <a:p>
                      <a:pPr marL="285750" indent="-285750">
                        <a:buFont typeface="Wingdings" panose="05000000000000000000" pitchFamily="2" charset="2"/>
                        <a:buChar char="q"/>
                      </a:pPr>
                      <a:r>
                        <a:rPr lang="en-US" sz="1600" dirty="0"/>
                        <a:t>Lifeline</a:t>
                      </a:r>
                    </a:p>
                    <a:p>
                      <a:r>
                        <a:rPr lang="en-US" b="1" dirty="0"/>
                        <a:t>Other</a:t>
                      </a:r>
                    </a:p>
                    <a:p>
                      <a:pPr marL="285750" indent="-285750">
                        <a:buFont typeface="Wingdings" panose="05000000000000000000" pitchFamily="2" charset="2"/>
                        <a:buChar char="q"/>
                      </a:pPr>
                      <a:r>
                        <a:rPr lang="en-US" sz="1600" b="0" dirty="0"/>
                        <a:t>Kentucky Refugee Ministries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Women and Family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Scarlet Hope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Free 2 Hope</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Hosea’s House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Children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Grace Kids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Portland Promise Center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YMCA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Homeless and Hungry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Eastern Area Community Ministries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Dare to Care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Other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Hand in Hand</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Homeless and Hungry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PB&amp;J</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Led by His Love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Other</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Construction Team</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Comfort Covers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Heart Hats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Eastern Cemetery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n-lt"/>
                          <a:ea typeface="+mn-ea"/>
                          <a:cs typeface="+mn-cs"/>
                        </a:rPr>
                        <a:t>Trikes for Tikes</a:t>
                      </a:r>
                    </a:p>
                    <a:p>
                      <a:endParaRPr lang="en-US" dirty="0"/>
                    </a:p>
                  </a:txBody>
                  <a:tcPr/>
                </a:tc>
                <a:extLst>
                  <a:ext uri="{0D108BD9-81ED-4DB2-BD59-A6C34878D82A}">
                    <a16:rowId xmlns:a16="http://schemas.microsoft.com/office/drawing/2014/main" val="1324532494"/>
                  </a:ext>
                </a:extLst>
              </a:tr>
            </a:tbl>
          </a:graphicData>
        </a:graphic>
      </p:graphicFrame>
    </p:spTree>
    <p:extLst>
      <p:ext uri="{BB962C8B-B14F-4D97-AF65-F5344CB8AC3E}">
        <p14:creationId xmlns:p14="http://schemas.microsoft.com/office/powerpoint/2010/main" val="340681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ortheast Theme">
  <a:themeElements>
    <a:clrScheme name="Custom 2">
      <a:dk1>
        <a:srgbClr val="3B3E3C"/>
      </a:dk1>
      <a:lt1>
        <a:srgbClr val="FFFFFF"/>
      </a:lt1>
      <a:dk2>
        <a:srgbClr val="F3F0EB"/>
      </a:dk2>
      <a:lt2>
        <a:srgbClr val="FFFFFF"/>
      </a:lt2>
      <a:accent1>
        <a:srgbClr val="6D9295"/>
      </a:accent1>
      <a:accent2>
        <a:srgbClr val="BD7C6F"/>
      </a:accent2>
      <a:accent3>
        <a:srgbClr val="CEAA4E"/>
      </a:accent3>
      <a:accent4>
        <a:srgbClr val="A5B7AB"/>
      </a:accent4>
      <a:accent5>
        <a:srgbClr val="A1AAA5"/>
      </a:accent5>
      <a:accent6>
        <a:srgbClr val="E2A8A6"/>
      </a:accent6>
      <a:hlink>
        <a:srgbClr val="3B3E3C"/>
      </a:hlink>
      <a:folHlink>
        <a:srgbClr val="6D92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theast Theme" id="{A6995115-94B8-A14D-B786-ED87CA18D86E}" vid="{A0597958-FBBC-D84F-9AE1-9C5D47559069}"/>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Northeast Theme</Template>
  <TotalTime>344</TotalTime>
  <Words>1441</Words>
  <Application>Microsoft Macintosh PowerPoint</Application>
  <PresentationFormat>Custom</PresentationFormat>
  <Paragraphs>183</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Bookmania</vt:lpstr>
      <vt:lpstr>Bookmania Semibold</vt:lpstr>
      <vt:lpstr>Calibri</vt:lpstr>
      <vt:lpstr>Corbel</vt:lpstr>
      <vt:lpstr>Helvetica Neue</vt:lpstr>
      <vt:lpstr>Wingdings</vt:lpstr>
      <vt:lpstr>Northeast Theme</vt:lpstr>
      <vt:lpstr>Non-profit Outreach</vt:lpstr>
      <vt:lpstr>Nonprofit Outreach</vt:lpstr>
      <vt:lpstr>Table of Contents</vt:lpstr>
      <vt:lpstr>Vision | Our Picture of the ultimate Future </vt:lpstr>
      <vt:lpstr>Mission</vt:lpstr>
      <vt:lpstr>Mission (cont.)</vt:lpstr>
      <vt:lpstr>Key Ministry Values</vt:lpstr>
      <vt:lpstr>Key Ministry Values</vt:lpstr>
      <vt:lpstr>Local Partnership Overview</vt:lpstr>
      <vt:lpstr>PowerPoint Presentation</vt:lpstr>
      <vt:lpstr>Why partner with non-profits? </vt:lpstr>
      <vt:lpstr>How do we choose a non-profit?</vt:lpstr>
      <vt:lpstr>How do we serve a non-profit?</vt:lpstr>
      <vt:lpstr>Non-Profit Partnership Agreement </vt:lpstr>
      <vt:lpstr>Stakeholder Involvement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Schools’ Outreach</dc:title>
  <dc:creator>Kris Eldridge</dc:creator>
  <cp:lastModifiedBy>Avery Michaels</cp:lastModifiedBy>
  <cp:revision>6</cp:revision>
  <dcterms:created xsi:type="dcterms:W3CDTF">2022-08-30T13:10:15Z</dcterms:created>
  <dcterms:modified xsi:type="dcterms:W3CDTF">2022-12-05T21:11:31Z</dcterms:modified>
</cp:coreProperties>
</file>